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4" r:id="rId1"/>
  </p:sldMasterIdLst>
  <p:notesMasterIdLst>
    <p:notesMasterId r:id="rId18"/>
  </p:notesMasterIdLst>
  <p:sldIdLst>
    <p:sldId id="256" r:id="rId2"/>
    <p:sldId id="257" r:id="rId3"/>
    <p:sldId id="258" r:id="rId4"/>
    <p:sldId id="262" r:id="rId5"/>
    <p:sldId id="261" r:id="rId6"/>
    <p:sldId id="286" r:id="rId7"/>
    <p:sldId id="287" r:id="rId8"/>
    <p:sldId id="288" r:id="rId9"/>
    <p:sldId id="289" r:id="rId10"/>
    <p:sldId id="290" r:id="rId11"/>
    <p:sldId id="291" r:id="rId12"/>
    <p:sldId id="293" r:id="rId13"/>
    <p:sldId id="295" r:id="rId14"/>
    <p:sldId id="292" r:id="rId15"/>
    <p:sldId id="285" r:id="rId16"/>
    <p:sldId id="296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-787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66ABE4-7780-4A20-B1FD-174D77E05F01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E8C92E-A356-4469-ABAB-94B990698E20}">
      <dgm:prSet phldrT="[Текст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/>
            <a:t>Мотивация</a:t>
          </a:r>
          <a:endParaRPr lang="ru-RU" dirty="0"/>
        </a:p>
      </dgm:t>
    </dgm:pt>
    <dgm:pt modelId="{C85C1EB7-446C-4275-BC7B-42CA1C1A191D}" type="parTrans" cxnId="{B5877874-E02F-411A-A76A-E392F6C515B3}">
      <dgm:prSet/>
      <dgm:spPr/>
      <dgm:t>
        <a:bodyPr/>
        <a:lstStyle/>
        <a:p>
          <a:endParaRPr lang="ru-RU"/>
        </a:p>
      </dgm:t>
    </dgm:pt>
    <dgm:pt modelId="{E6760D02-5C50-4AD7-B87E-C2F1C12F330D}" type="sibTrans" cxnId="{B5877874-E02F-411A-A76A-E392F6C515B3}">
      <dgm:prSet/>
      <dgm:spPr/>
      <dgm:t>
        <a:bodyPr/>
        <a:lstStyle/>
        <a:p>
          <a:endParaRPr lang="ru-RU"/>
        </a:p>
      </dgm:t>
    </dgm:pt>
    <dgm:pt modelId="{F77515E8-C9D5-46D9-B41C-DED789016B88}">
      <dgm:prSet phldrT="[Текст]"/>
      <dgm:spPr>
        <a:solidFill>
          <a:srgbClr val="00B0F0"/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Разнообразные формы и методы на уроке</a:t>
          </a:r>
          <a:endParaRPr lang="ru-RU" dirty="0">
            <a:solidFill>
              <a:srgbClr val="002060"/>
            </a:solidFill>
          </a:endParaRPr>
        </a:p>
      </dgm:t>
    </dgm:pt>
    <dgm:pt modelId="{C51E82E3-299B-4C2D-AB09-27AACD834EE7}" type="parTrans" cxnId="{E67D4483-D163-4318-A559-6A02228BB473}">
      <dgm:prSet/>
      <dgm:spPr/>
      <dgm:t>
        <a:bodyPr/>
        <a:lstStyle/>
        <a:p>
          <a:endParaRPr lang="ru-RU"/>
        </a:p>
      </dgm:t>
    </dgm:pt>
    <dgm:pt modelId="{21B74216-239F-410E-8659-A68C9F9CB617}" type="sibTrans" cxnId="{E67D4483-D163-4318-A559-6A02228BB473}">
      <dgm:prSet/>
      <dgm:spPr/>
      <dgm:t>
        <a:bodyPr/>
        <a:lstStyle/>
        <a:p>
          <a:endParaRPr lang="ru-RU"/>
        </a:p>
      </dgm:t>
    </dgm:pt>
    <dgm:pt modelId="{F65D006A-77B4-49D9-9B22-EAA8172F8184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индивидуальный </a:t>
          </a:r>
        </a:p>
        <a:p>
          <a:r>
            <a: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подход</a:t>
          </a:r>
          <a:endParaRPr lang="ru-RU" sz="2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BCE5CC-EE7C-4594-B8E5-1F269304EDA4}" type="parTrans" cxnId="{FF854C56-B570-4A13-88FE-2EC94CACC51C}">
      <dgm:prSet/>
      <dgm:spPr/>
      <dgm:t>
        <a:bodyPr/>
        <a:lstStyle/>
        <a:p>
          <a:endParaRPr lang="ru-RU"/>
        </a:p>
      </dgm:t>
    </dgm:pt>
    <dgm:pt modelId="{DA280E49-4BAF-45F5-BE79-427A925182E4}" type="sibTrans" cxnId="{FF854C56-B570-4A13-88FE-2EC94CACC51C}">
      <dgm:prSet/>
      <dgm:spPr/>
      <dgm:t>
        <a:bodyPr/>
        <a:lstStyle/>
        <a:p>
          <a:endParaRPr lang="ru-RU"/>
        </a:p>
      </dgm:t>
    </dgm:pt>
    <dgm:pt modelId="{E98F3C16-F258-4A9C-B8FE-EBE32C16AFBC}">
      <dgm:prSet phldrT="[Текст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dirty="0" smtClean="0">
              <a:solidFill>
                <a:schemeClr val="accent6"/>
              </a:solidFill>
            </a:rPr>
            <a:t>Дифференцированный подход</a:t>
          </a:r>
          <a:endParaRPr lang="ru-RU" dirty="0">
            <a:solidFill>
              <a:schemeClr val="accent6"/>
            </a:solidFill>
          </a:endParaRPr>
        </a:p>
      </dgm:t>
    </dgm:pt>
    <dgm:pt modelId="{E7D281C7-2BA7-448A-9076-2746A6CFF4E2}" type="parTrans" cxnId="{77EFE498-FCEC-449B-9717-AEF4AD82F2EC}">
      <dgm:prSet/>
      <dgm:spPr/>
      <dgm:t>
        <a:bodyPr/>
        <a:lstStyle/>
        <a:p>
          <a:endParaRPr lang="ru-RU"/>
        </a:p>
      </dgm:t>
    </dgm:pt>
    <dgm:pt modelId="{FBDAF1CB-69A1-4752-87C2-4F487A9B45F3}" type="sibTrans" cxnId="{77EFE498-FCEC-449B-9717-AEF4AD82F2EC}">
      <dgm:prSet/>
      <dgm:spPr/>
      <dgm:t>
        <a:bodyPr/>
        <a:lstStyle/>
        <a:p>
          <a:endParaRPr lang="ru-RU"/>
        </a:p>
      </dgm:t>
    </dgm:pt>
    <dgm:pt modelId="{55026C25-F79A-4969-B3DC-A51233672DBF}">
      <dgm:prSet phldrT="[Текст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Благоприятный психологический климат.</a:t>
          </a:r>
          <a:endParaRPr lang="ru-RU" dirty="0">
            <a:solidFill>
              <a:srgbClr val="C00000"/>
            </a:solidFill>
          </a:endParaRPr>
        </a:p>
      </dgm:t>
    </dgm:pt>
    <dgm:pt modelId="{928AC41D-19C1-450F-BDF6-633C4FB2BB81}" type="parTrans" cxnId="{2B6A30E9-C444-4BDA-9808-6EB1CE4F66B3}">
      <dgm:prSet/>
      <dgm:spPr/>
      <dgm:t>
        <a:bodyPr/>
        <a:lstStyle/>
        <a:p>
          <a:endParaRPr lang="ru-RU"/>
        </a:p>
      </dgm:t>
    </dgm:pt>
    <dgm:pt modelId="{7D0974AD-5DDE-4431-B0E5-9CCAFFF544EF}" type="sibTrans" cxnId="{2B6A30E9-C444-4BDA-9808-6EB1CE4F66B3}">
      <dgm:prSet/>
      <dgm:spPr/>
      <dgm:t>
        <a:bodyPr/>
        <a:lstStyle/>
        <a:p>
          <a:endParaRPr lang="ru-RU"/>
        </a:p>
      </dgm:t>
    </dgm:pt>
    <dgm:pt modelId="{BE2DBA05-CE92-4175-B9AF-A3EF44A884D9}">
      <dgm:prSet/>
      <dgm:spPr/>
      <dgm:t>
        <a:bodyPr/>
        <a:lstStyle/>
        <a:p>
          <a:endParaRPr lang="ru-RU"/>
        </a:p>
      </dgm:t>
    </dgm:pt>
    <dgm:pt modelId="{3CEA5D15-5AB6-4E4D-9DC9-1153F4B7C06A}" type="parTrans" cxnId="{2C3E4C56-9F7B-4C9A-9732-2E0374AC4BFA}">
      <dgm:prSet/>
      <dgm:spPr/>
      <dgm:t>
        <a:bodyPr/>
        <a:lstStyle/>
        <a:p>
          <a:endParaRPr lang="ru-RU"/>
        </a:p>
      </dgm:t>
    </dgm:pt>
    <dgm:pt modelId="{E8499C26-6090-4162-BD7F-4DF865C08610}" type="sibTrans" cxnId="{2C3E4C56-9F7B-4C9A-9732-2E0374AC4BFA}">
      <dgm:prSet/>
      <dgm:spPr/>
      <dgm:t>
        <a:bodyPr/>
        <a:lstStyle/>
        <a:p>
          <a:endParaRPr lang="ru-RU"/>
        </a:p>
      </dgm:t>
    </dgm:pt>
    <dgm:pt modelId="{D8183AA6-9F73-4600-B68D-F46AE5749998}">
      <dgm:prSet/>
      <dgm:spPr/>
      <dgm:t>
        <a:bodyPr/>
        <a:lstStyle/>
        <a:p>
          <a:endParaRPr lang="ru-RU"/>
        </a:p>
      </dgm:t>
    </dgm:pt>
    <dgm:pt modelId="{E95BA79F-B9D3-47E0-9459-D6ED9288967E}" type="parTrans" cxnId="{5DE46CBF-5426-466B-843E-07032A36A86B}">
      <dgm:prSet/>
      <dgm:spPr/>
      <dgm:t>
        <a:bodyPr/>
        <a:lstStyle/>
        <a:p>
          <a:endParaRPr lang="ru-RU"/>
        </a:p>
      </dgm:t>
    </dgm:pt>
    <dgm:pt modelId="{39F70138-780C-4DBB-8414-E621BB377789}" type="sibTrans" cxnId="{5DE46CBF-5426-466B-843E-07032A36A86B}">
      <dgm:prSet/>
      <dgm:spPr/>
      <dgm:t>
        <a:bodyPr/>
        <a:lstStyle/>
        <a:p>
          <a:endParaRPr lang="ru-RU"/>
        </a:p>
      </dgm:t>
    </dgm:pt>
    <dgm:pt modelId="{D3260828-6293-491A-BB5B-DB9E936FD1B7}" type="pres">
      <dgm:prSet presAssocID="{5766ABE4-7780-4A20-B1FD-174D77E05F0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D739FE-ED0B-43B6-94B0-E6D11AE06F3C}" type="pres">
      <dgm:prSet presAssocID="{5766ABE4-7780-4A20-B1FD-174D77E05F01}" presName="matrix" presStyleCnt="0"/>
      <dgm:spPr/>
    </dgm:pt>
    <dgm:pt modelId="{A389DEA5-320A-4221-98B1-7EF2E743AF15}" type="pres">
      <dgm:prSet presAssocID="{5766ABE4-7780-4A20-B1FD-174D77E05F01}" presName="tile1" presStyleLbl="node1" presStyleIdx="0" presStyleCnt="4"/>
      <dgm:spPr/>
      <dgm:t>
        <a:bodyPr/>
        <a:lstStyle/>
        <a:p>
          <a:endParaRPr lang="ru-RU"/>
        </a:p>
      </dgm:t>
    </dgm:pt>
    <dgm:pt modelId="{83352246-D839-4C09-8A71-746ECA294CC8}" type="pres">
      <dgm:prSet presAssocID="{5766ABE4-7780-4A20-B1FD-174D77E05F0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B92A4F-7882-4395-B56E-778A4BC7758C}" type="pres">
      <dgm:prSet presAssocID="{5766ABE4-7780-4A20-B1FD-174D77E05F01}" presName="tile2" presStyleLbl="node1" presStyleIdx="1" presStyleCnt="4" custLinFactNeighborX="610"/>
      <dgm:spPr/>
      <dgm:t>
        <a:bodyPr/>
        <a:lstStyle/>
        <a:p>
          <a:endParaRPr lang="ru-RU"/>
        </a:p>
      </dgm:t>
    </dgm:pt>
    <dgm:pt modelId="{B304C0F5-8D2B-44E2-8510-06564D0065BC}" type="pres">
      <dgm:prSet presAssocID="{5766ABE4-7780-4A20-B1FD-174D77E05F0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A3A599-D377-44C0-9F7B-4CB671177BB8}" type="pres">
      <dgm:prSet presAssocID="{5766ABE4-7780-4A20-B1FD-174D77E05F01}" presName="tile3" presStyleLbl="node1" presStyleIdx="2" presStyleCnt="4"/>
      <dgm:spPr/>
      <dgm:t>
        <a:bodyPr/>
        <a:lstStyle/>
        <a:p>
          <a:endParaRPr lang="ru-RU"/>
        </a:p>
      </dgm:t>
    </dgm:pt>
    <dgm:pt modelId="{22FE79E0-9D9D-4C96-95EB-2247F28F84A1}" type="pres">
      <dgm:prSet presAssocID="{5766ABE4-7780-4A20-B1FD-174D77E05F0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243E94-D720-4E9F-990E-CE9671512E67}" type="pres">
      <dgm:prSet presAssocID="{5766ABE4-7780-4A20-B1FD-174D77E05F01}" presName="tile4" presStyleLbl="node1" presStyleIdx="3" presStyleCnt="4" custLinFactNeighborY="0"/>
      <dgm:spPr/>
      <dgm:t>
        <a:bodyPr/>
        <a:lstStyle/>
        <a:p>
          <a:endParaRPr lang="ru-RU"/>
        </a:p>
      </dgm:t>
    </dgm:pt>
    <dgm:pt modelId="{77589084-AE38-49F0-B12A-80F27ED9D681}" type="pres">
      <dgm:prSet presAssocID="{5766ABE4-7780-4A20-B1FD-174D77E05F0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4A4047-7835-4F00-9623-FD060EB6AB42}" type="pres">
      <dgm:prSet presAssocID="{5766ABE4-7780-4A20-B1FD-174D77E05F01}" presName="centerTile" presStyleLbl="fgShp" presStyleIdx="0" presStyleCnt="1" custLinFactNeighborX="-2845" custLinFactNeighborY="-3199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B5877874-E02F-411A-A76A-E392F6C515B3}" srcId="{5766ABE4-7780-4A20-B1FD-174D77E05F01}" destId="{73E8C92E-A356-4469-ABAB-94B990698E20}" srcOrd="0" destOrd="0" parTransId="{C85C1EB7-446C-4275-BC7B-42CA1C1A191D}" sibTransId="{E6760D02-5C50-4AD7-B87E-C2F1C12F330D}"/>
    <dgm:cxn modelId="{77EFE498-FCEC-449B-9717-AEF4AD82F2EC}" srcId="{73E8C92E-A356-4469-ABAB-94B990698E20}" destId="{E98F3C16-F258-4A9C-B8FE-EBE32C16AFBC}" srcOrd="2" destOrd="0" parTransId="{E7D281C7-2BA7-448A-9076-2746A6CFF4E2}" sibTransId="{FBDAF1CB-69A1-4752-87C2-4F487A9B45F3}"/>
    <dgm:cxn modelId="{CFD1448D-EB62-4294-AB2A-A782E8897AD4}" type="presOf" srcId="{F65D006A-77B4-49D9-9B22-EAA8172F8184}" destId="{B304C0F5-8D2B-44E2-8510-06564D0065BC}" srcOrd="1" destOrd="0" presId="urn:microsoft.com/office/officeart/2005/8/layout/matrix1"/>
    <dgm:cxn modelId="{AB663524-78A5-40E9-B743-4ABA8D2D4730}" type="presOf" srcId="{55026C25-F79A-4969-B3DC-A51233672DBF}" destId="{77589084-AE38-49F0-B12A-80F27ED9D681}" srcOrd="1" destOrd="0" presId="urn:microsoft.com/office/officeart/2005/8/layout/matrix1"/>
    <dgm:cxn modelId="{2B6A30E9-C444-4BDA-9808-6EB1CE4F66B3}" srcId="{73E8C92E-A356-4469-ABAB-94B990698E20}" destId="{55026C25-F79A-4969-B3DC-A51233672DBF}" srcOrd="3" destOrd="0" parTransId="{928AC41D-19C1-450F-BDF6-633C4FB2BB81}" sibTransId="{7D0974AD-5DDE-4431-B0E5-9CCAFFF544EF}"/>
    <dgm:cxn modelId="{2C3E4C56-9F7B-4C9A-9732-2E0374AC4BFA}" srcId="{5766ABE4-7780-4A20-B1FD-174D77E05F01}" destId="{BE2DBA05-CE92-4175-B9AF-A3EF44A884D9}" srcOrd="2" destOrd="0" parTransId="{3CEA5D15-5AB6-4E4D-9DC9-1153F4B7C06A}" sibTransId="{E8499C26-6090-4162-BD7F-4DF865C08610}"/>
    <dgm:cxn modelId="{5DE46CBF-5426-466B-843E-07032A36A86B}" srcId="{5766ABE4-7780-4A20-B1FD-174D77E05F01}" destId="{D8183AA6-9F73-4600-B68D-F46AE5749998}" srcOrd="1" destOrd="0" parTransId="{E95BA79F-B9D3-47E0-9459-D6ED9288967E}" sibTransId="{39F70138-780C-4DBB-8414-E621BB377789}"/>
    <dgm:cxn modelId="{39BC0C81-B7E5-44EA-B0E5-C32002132648}" type="presOf" srcId="{E98F3C16-F258-4A9C-B8FE-EBE32C16AFBC}" destId="{22FE79E0-9D9D-4C96-95EB-2247F28F84A1}" srcOrd="1" destOrd="0" presId="urn:microsoft.com/office/officeart/2005/8/layout/matrix1"/>
    <dgm:cxn modelId="{95E10510-3A53-45D4-AF74-C89C00AD9371}" type="presOf" srcId="{F77515E8-C9D5-46D9-B41C-DED789016B88}" destId="{83352246-D839-4C09-8A71-746ECA294CC8}" srcOrd="1" destOrd="0" presId="urn:microsoft.com/office/officeart/2005/8/layout/matrix1"/>
    <dgm:cxn modelId="{FAAE94F0-E962-4631-BE5A-4993BE86168E}" type="presOf" srcId="{F65D006A-77B4-49D9-9B22-EAA8172F8184}" destId="{90B92A4F-7882-4395-B56E-778A4BC7758C}" srcOrd="0" destOrd="0" presId="urn:microsoft.com/office/officeart/2005/8/layout/matrix1"/>
    <dgm:cxn modelId="{FF854C56-B570-4A13-88FE-2EC94CACC51C}" srcId="{73E8C92E-A356-4469-ABAB-94B990698E20}" destId="{F65D006A-77B4-49D9-9B22-EAA8172F8184}" srcOrd="1" destOrd="0" parTransId="{56BCE5CC-EE7C-4594-B8E5-1F269304EDA4}" sibTransId="{DA280E49-4BAF-45F5-BE79-427A925182E4}"/>
    <dgm:cxn modelId="{0622B1CB-8BC5-4E26-B1B2-ABB673615419}" type="presOf" srcId="{73E8C92E-A356-4469-ABAB-94B990698E20}" destId="{2E4A4047-7835-4F00-9623-FD060EB6AB42}" srcOrd="0" destOrd="0" presId="urn:microsoft.com/office/officeart/2005/8/layout/matrix1"/>
    <dgm:cxn modelId="{C8770EBB-8004-4917-87DB-F27FB7B2B651}" type="presOf" srcId="{E98F3C16-F258-4A9C-B8FE-EBE32C16AFBC}" destId="{01A3A599-D377-44C0-9F7B-4CB671177BB8}" srcOrd="0" destOrd="0" presId="urn:microsoft.com/office/officeart/2005/8/layout/matrix1"/>
    <dgm:cxn modelId="{C98B7BA2-74DF-400B-A096-254A853CACEC}" type="presOf" srcId="{F77515E8-C9D5-46D9-B41C-DED789016B88}" destId="{A389DEA5-320A-4221-98B1-7EF2E743AF15}" srcOrd="0" destOrd="0" presId="urn:microsoft.com/office/officeart/2005/8/layout/matrix1"/>
    <dgm:cxn modelId="{FB28A96D-B5FB-4287-81CC-A826ADBC4019}" type="presOf" srcId="{5766ABE4-7780-4A20-B1FD-174D77E05F01}" destId="{D3260828-6293-491A-BB5B-DB9E936FD1B7}" srcOrd="0" destOrd="0" presId="urn:microsoft.com/office/officeart/2005/8/layout/matrix1"/>
    <dgm:cxn modelId="{E67D4483-D163-4318-A559-6A02228BB473}" srcId="{73E8C92E-A356-4469-ABAB-94B990698E20}" destId="{F77515E8-C9D5-46D9-B41C-DED789016B88}" srcOrd="0" destOrd="0" parTransId="{C51E82E3-299B-4C2D-AB09-27AACD834EE7}" sibTransId="{21B74216-239F-410E-8659-A68C9F9CB617}"/>
    <dgm:cxn modelId="{B35E86A2-ABD7-465A-9AA1-F0BE65E59714}" type="presOf" srcId="{55026C25-F79A-4969-B3DC-A51233672DBF}" destId="{C0243E94-D720-4E9F-990E-CE9671512E67}" srcOrd="0" destOrd="0" presId="urn:microsoft.com/office/officeart/2005/8/layout/matrix1"/>
    <dgm:cxn modelId="{78996A8B-E99F-440B-A224-E8D7F6AA8AC7}" type="presParOf" srcId="{D3260828-6293-491A-BB5B-DB9E936FD1B7}" destId="{16D739FE-ED0B-43B6-94B0-E6D11AE06F3C}" srcOrd="0" destOrd="0" presId="urn:microsoft.com/office/officeart/2005/8/layout/matrix1"/>
    <dgm:cxn modelId="{F6922B90-9146-4D32-9A8C-E704A7488024}" type="presParOf" srcId="{16D739FE-ED0B-43B6-94B0-E6D11AE06F3C}" destId="{A389DEA5-320A-4221-98B1-7EF2E743AF15}" srcOrd="0" destOrd="0" presId="urn:microsoft.com/office/officeart/2005/8/layout/matrix1"/>
    <dgm:cxn modelId="{C14C6F74-9FBB-4E2A-917A-A95483C55284}" type="presParOf" srcId="{16D739FE-ED0B-43B6-94B0-E6D11AE06F3C}" destId="{83352246-D839-4C09-8A71-746ECA294CC8}" srcOrd="1" destOrd="0" presId="urn:microsoft.com/office/officeart/2005/8/layout/matrix1"/>
    <dgm:cxn modelId="{47FD0150-F80C-4244-B31E-CB56905AA983}" type="presParOf" srcId="{16D739FE-ED0B-43B6-94B0-E6D11AE06F3C}" destId="{90B92A4F-7882-4395-B56E-778A4BC7758C}" srcOrd="2" destOrd="0" presId="urn:microsoft.com/office/officeart/2005/8/layout/matrix1"/>
    <dgm:cxn modelId="{50A0A9A3-79E3-4C6A-8138-3916B0C515C0}" type="presParOf" srcId="{16D739FE-ED0B-43B6-94B0-E6D11AE06F3C}" destId="{B304C0F5-8D2B-44E2-8510-06564D0065BC}" srcOrd="3" destOrd="0" presId="urn:microsoft.com/office/officeart/2005/8/layout/matrix1"/>
    <dgm:cxn modelId="{8DD24139-16FE-4751-9D78-480DE81DD33B}" type="presParOf" srcId="{16D739FE-ED0B-43B6-94B0-E6D11AE06F3C}" destId="{01A3A599-D377-44C0-9F7B-4CB671177BB8}" srcOrd="4" destOrd="0" presId="urn:microsoft.com/office/officeart/2005/8/layout/matrix1"/>
    <dgm:cxn modelId="{4AD248A6-C5D3-42C1-BBB9-B5D1C28E51E1}" type="presParOf" srcId="{16D739FE-ED0B-43B6-94B0-E6D11AE06F3C}" destId="{22FE79E0-9D9D-4C96-95EB-2247F28F84A1}" srcOrd="5" destOrd="0" presId="urn:microsoft.com/office/officeart/2005/8/layout/matrix1"/>
    <dgm:cxn modelId="{0925FAF6-31ED-48FB-BB60-245F81922E03}" type="presParOf" srcId="{16D739FE-ED0B-43B6-94B0-E6D11AE06F3C}" destId="{C0243E94-D720-4E9F-990E-CE9671512E67}" srcOrd="6" destOrd="0" presId="urn:microsoft.com/office/officeart/2005/8/layout/matrix1"/>
    <dgm:cxn modelId="{63FD0583-59E7-4E69-B6F2-171E26F057D8}" type="presParOf" srcId="{16D739FE-ED0B-43B6-94B0-E6D11AE06F3C}" destId="{77589084-AE38-49F0-B12A-80F27ED9D681}" srcOrd="7" destOrd="0" presId="urn:microsoft.com/office/officeart/2005/8/layout/matrix1"/>
    <dgm:cxn modelId="{0CE5BB6B-09AE-4E09-8253-D553AFC29222}" type="presParOf" srcId="{D3260828-6293-491A-BB5B-DB9E936FD1B7}" destId="{2E4A4047-7835-4F00-9623-FD060EB6AB4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89DEA5-320A-4221-98B1-7EF2E743AF15}">
      <dsp:nvSpPr>
        <dsp:cNvPr id="0" name=""/>
        <dsp:cNvSpPr/>
      </dsp:nvSpPr>
      <dsp:spPr>
        <a:xfrm rot="16200000">
          <a:off x="575865" y="-575865"/>
          <a:ext cx="1972469" cy="3124200"/>
        </a:xfrm>
        <a:prstGeom prst="round1Rect">
          <a:avLst/>
        </a:prstGeom>
        <a:solidFill>
          <a:srgbClr val="00B0F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</a:rPr>
            <a:t>Разнообразные формы и методы на уроке</a:t>
          </a:r>
          <a:endParaRPr lang="ru-RU" sz="1800" kern="1200" dirty="0">
            <a:solidFill>
              <a:srgbClr val="002060"/>
            </a:solidFill>
          </a:endParaRPr>
        </a:p>
      </dsp:txBody>
      <dsp:txXfrm rot="5400000">
        <a:off x="0" y="0"/>
        <a:ext cx="3124200" cy="1479351"/>
      </dsp:txXfrm>
    </dsp:sp>
    <dsp:sp modelId="{90B92A4F-7882-4395-B56E-778A4BC7758C}">
      <dsp:nvSpPr>
        <dsp:cNvPr id="0" name=""/>
        <dsp:cNvSpPr/>
      </dsp:nvSpPr>
      <dsp:spPr>
        <a:xfrm>
          <a:off x="3124200" y="0"/>
          <a:ext cx="3124200" cy="1972469"/>
        </a:xfrm>
        <a:prstGeom prst="round1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индивидуальный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подход</a:t>
          </a:r>
          <a:endParaRPr lang="ru-RU" sz="2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24200" y="0"/>
        <a:ext cx="3124200" cy="1479351"/>
      </dsp:txXfrm>
    </dsp:sp>
    <dsp:sp modelId="{01A3A599-D377-44C0-9F7B-4CB671177BB8}">
      <dsp:nvSpPr>
        <dsp:cNvPr id="0" name=""/>
        <dsp:cNvSpPr/>
      </dsp:nvSpPr>
      <dsp:spPr>
        <a:xfrm rot="10800000">
          <a:off x="0" y="1972469"/>
          <a:ext cx="3124200" cy="1972469"/>
        </a:xfrm>
        <a:prstGeom prst="round1Rect">
          <a:avLst/>
        </a:prstGeom>
        <a:solidFill>
          <a:schemeClr val="bg2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6"/>
              </a:solidFill>
            </a:rPr>
            <a:t>Дифференцированный подход</a:t>
          </a:r>
          <a:endParaRPr lang="ru-RU" sz="1800" kern="1200" dirty="0">
            <a:solidFill>
              <a:schemeClr val="accent6"/>
            </a:solidFill>
          </a:endParaRPr>
        </a:p>
      </dsp:txBody>
      <dsp:txXfrm rot="10800000">
        <a:off x="0" y="2465586"/>
        <a:ext cx="3124200" cy="1479351"/>
      </dsp:txXfrm>
    </dsp:sp>
    <dsp:sp modelId="{C0243E94-D720-4E9F-990E-CE9671512E67}">
      <dsp:nvSpPr>
        <dsp:cNvPr id="0" name=""/>
        <dsp:cNvSpPr/>
      </dsp:nvSpPr>
      <dsp:spPr>
        <a:xfrm rot="5400000">
          <a:off x="3700065" y="1396603"/>
          <a:ext cx="1972469" cy="3124200"/>
        </a:xfrm>
        <a:prstGeom prst="round1Rect">
          <a:avLst/>
        </a:prstGeom>
        <a:solidFill>
          <a:schemeClr val="accent6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Благоприятный психологический климат.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124200" y="2465586"/>
        <a:ext cx="3124200" cy="1479351"/>
      </dsp:txXfrm>
    </dsp:sp>
    <dsp:sp modelId="{2E4A4047-7835-4F00-9623-FD060EB6AB42}">
      <dsp:nvSpPr>
        <dsp:cNvPr id="0" name=""/>
        <dsp:cNvSpPr/>
      </dsp:nvSpPr>
      <dsp:spPr>
        <a:xfrm>
          <a:off x="2133609" y="1447802"/>
          <a:ext cx="1874520" cy="986234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Мотивация</a:t>
          </a:r>
          <a:endParaRPr lang="ru-RU" sz="1800" kern="1200" dirty="0"/>
        </a:p>
      </dsp:txBody>
      <dsp:txXfrm>
        <a:off x="2181753" y="1495946"/>
        <a:ext cx="1778232" cy="889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E6507-34A7-4D47-B474-52522F9988C4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CB103-B699-49B3-9E82-232D353AD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686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80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24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2650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46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0591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129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573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85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54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26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99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15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64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09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772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550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C51BD-A2A8-4ED4-8263-21B1E3C8C7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9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  <p:sldLayoutId id="2147484036" r:id="rId12"/>
    <p:sldLayoutId id="2147484037" r:id="rId13"/>
    <p:sldLayoutId id="2147484038" r:id="rId14"/>
    <p:sldLayoutId id="2147484039" r:id="rId15"/>
    <p:sldLayoutId id="21474840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96155" y="790533"/>
            <a:ext cx="9962297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pPr algn="ctr"/>
            <a:r>
              <a:rPr lang="ru-RU" sz="2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400" b="1" dirty="0" smtClean="0">
                <a:ln/>
                <a:solidFill>
                  <a:schemeClr val="accent4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Новые методы обучения как средство мотивации на уроках русского языка и литературы</a:t>
            </a:r>
          </a:p>
          <a:p>
            <a:pPr algn="ctr"/>
            <a:endParaRPr lang="ru-RU" sz="2400" b="1" dirty="0" smtClean="0">
              <a:ln/>
              <a:solidFill>
                <a:schemeClr val="accent4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5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ru-RU" sz="2400" b="1" dirty="0" smtClean="0">
              <a:ln/>
              <a:solidFill>
                <a:srgbClr val="C0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ln/>
              <a:solidFill>
                <a:schemeClr val="accent4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222" y="163325"/>
            <a:ext cx="1552130" cy="5033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 descr="http://limunreperp.science/pic-bibnout.ru/wp-content/uploads/2010/07/D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885" y="2795821"/>
            <a:ext cx="2785682" cy="196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862452" y="2535124"/>
            <a:ext cx="6096000" cy="20774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2F3C3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r">
              <a:lnSpc>
                <a:spcPct val="150000"/>
              </a:lnSpc>
              <a:spcAft>
                <a:spcPts val="0"/>
              </a:spcAft>
            </a:pPr>
            <a:r>
              <a:rPr lang="ru-RU" sz="2400" b="1" i="1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 о мотивации учения есть </a:t>
            </a:r>
            <a:endParaRPr lang="ru-RU" sz="2400" b="1" dirty="0">
              <a:solidFill>
                <a:schemeClr val="accent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r">
              <a:lnSpc>
                <a:spcPct val="150000"/>
              </a:lnSpc>
              <a:spcAft>
                <a:spcPts val="0"/>
              </a:spcAft>
            </a:pPr>
            <a:r>
              <a:rPr lang="ru-RU" sz="2400" b="1" i="1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 о процессе самого учения. П.Я. Гальперин</a:t>
            </a:r>
            <a:endParaRPr lang="ru-RU" sz="2400" b="1" dirty="0">
              <a:solidFill>
                <a:schemeClr val="accent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8041" y="5173655"/>
            <a:ext cx="496482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Иванова Ольга Викторовна, 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учитель русского языка и литературы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МОУ Высоковская </a:t>
            </a:r>
            <a:r>
              <a:rPr lang="en-US" sz="2000" dirty="0" smtClean="0">
                <a:solidFill>
                  <a:srgbClr val="002060"/>
                </a:solidFill>
              </a:rPr>
              <a:t>OO</a:t>
            </a:r>
            <a:r>
              <a:rPr lang="ru-RU" dirty="0" smtClean="0">
                <a:solidFill>
                  <a:schemeClr val="accent3"/>
                </a:solidFill>
              </a:rPr>
              <a:t>Ш</a:t>
            </a:r>
          </a:p>
          <a:p>
            <a:r>
              <a:rPr lang="ru-RU" dirty="0" smtClean="0">
                <a:solidFill>
                  <a:schemeClr val="accent3"/>
                </a:solidFill>
              </a:rPr>
              <a:t>                                </a:t>
            </a:r>
            <a:r>
              <a:rPr lang="ru-RU" dirty="0" smtClean="0">
                <a:solidFill>
                  <a:schemeClr val="accent3"/>
                </a:solidFill>
              </a:rPr>
              <a:t>2020г</a:t>
            </a:r>
            <a:r>
              <a:rPr lang="ru-RU" dirty="0" smtClean="0">
                <a:solidFill>
                  <a:schemeClr val="accent3"/>
                </a:solidFill>
              </a:rPr>
              <a:t>.</a:t>
            </a:r>
            <a:endParaRPr lang="ru-RU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89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16690" y="176634"/>
            <a:ext cx="858119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«Кто больше?»</a:t>
            </a:r>
          </a:p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Бежать очень быстро…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67542" y="2231064"/>
            <a:ext cx="10200904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 со всех ног, во всю прыть, без оглядки,</a:t>
            </a:r>
          </a:p>
          <a:p>
            <a:pPr algn="ctr"/>
            <a:r>
              <a:rPr lang="ru-RU" sz="5400" b="1" dirty="0">
                <a:ln/>
                <a:solidFill>
                  <a:schemeClr val="accent3"/>
                </a:solidFill>
              </a:rPr>
              <a:t>с</a:t>
            </a:r>
            <a:r>
              <a:rPr lang="ru-RU" sz="5400" b="1" dirty="0" smtClean="0">
                <a:ln/>
                <a:solidFill>
                  <a:schemeClr val="accent3"/>
                </a:solidFill>
              </a:rPr>
              <a:t>ломя голову, на всех парусах, </a:t>
            </a:r>
          </a:p>
          <a:p>
            <a:pPr algn="ctr"/>
            <a:r>
              <a:rPr lang="ru-RU" sz="5400" b="1" dirty="0">
                <a:ln/>
                <a:solidFill>
                  <a:schemeClr val="accent3"/>
                </a:solidFill>
              </a:rPr>
              <a:t>т</a:t>
            </a:r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олько пятки </a:t>
            </a:r>
            <a:r>
              <a:rPr lang="ru-RU" sz="5400" b="1" dirty="0" smtClean="0">
                <a:ln/>
                <a:solidFill>
                  <a:schemeClr val="accent3"/>
                </a:solidFill>
              </a:rPr>
              <a:t>сверкают…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3652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3792" y="592270"/>
            <a:ext cx="10331533" cy="49552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"/>
            <a:r>
              <a:rPr lang="ru-RU" sz="2800" b="1" dirty="0">
                <a:ln/>
                <a:solidFill>
                  <a:schemeClr val="accent3"/>
                </a:solidFill>
              </a:rPr>
              <a:t> С. Л Рубинштейн отмечал: </a:t>
            </a:r>
            <a:endParaRPr lang="ru-RU" sz="2800" b="1" dirty="0" smtClean="0">
              <a:ln/>
              <a:solidFill>
                <a:schemeClr val="accent3"/>
              </a:solidFill>
            </a:endParaRPr>
          </a:p>
          <a:p>
            <a:pPr algn="just"/>
            <a:r>
              <a:rPr lang="ru-RU" sz="3600" dirty="0" smtClean="0">
                <a:ln/>
                <a:solidFill>
                  <a:schemeClr val="accent3"/>
                </a:solidFill>
              </a:rPr>
              <a:t>«Для </a:t>
            </a:r>
            <a:r>
              <a:rPr lang="ru-RU" sz="3600" dirty="0">
                <a:ln/>
                <a:solidFill>
                  <a:schemeClr val="accent3"/>
                </a:solidFill>
              </a:rPr>
              <a:t>того, чтобы учащийся по-настоящему включился в работу, нужно сделать поставленные в ходе учебной деятельности задачи </a:t>
            </a:r>
            <a:r>
              <a:rPr lang="ru-RU" sz="3600" b="1" dirty="0">
                <a:ln/>
                <a:solidFill>
                  <a:schemeClr val="accent3"/>
                </a:solidFill>
              </a:rPr>
              <a:t>не только понятными</a:t>
            </a:r>
            <a:r>
              <a:rPr lang="ru-RU" sz="3600" dirty="0">
                <a:ln/>
                <a:solidFill>
                  <a:schemeClr val="accent3"/>
                </a:solidFill>
              </a:rPr>
              <a:t>, но и </a:t>
            </a:r>
            <a:r>
              <a:rPr lang="ru-RU" sz="3600" b="1" dirty="0">
                <a:ln/>
                <a:solidFill>
                  <a:schemeClr val="accent3"/>
                </a:solidFill>
              </a:rPr>
              <a:t>внутренне принятыми </a:t>
            </a:r>
            <a:r>
              <a:rPr lang="ru-RU" sz="3600" dirty="0" smtClean="0">
                <a:ln/>
                <a:solidFill>
                  <a:schemeClr val="accent3"/>
                </a:solidFill>
              </a:rPr>
              <a:t>им», </a:t>
            </a:r>
            <a:r>
              <a:rPr lang="ru-RU" sz="3600" dirty="0">
                <a:ln/>
                <a:solidFill>
                  <a:schemeClr val="accent3"/>
                </a:solidFill>
              </a:rPr>
              <a:t>т.е. чтобы они </a:t>
            </a:r>
            <a:r>
              <a:rPr lang="ru-RU" sz="3600" b="1" dirty="0">
                <a:ln/>
                <a:solidFill>
                  <a:schemeClr val="accent3"/>
                </a:solidFill>
              </a:rPr>
              <a:t>приобрели значимость </a:t>
            </a:r>
            <a:r>
              <a:rPr lang="ru-RU" sz="3600" dirty="0">
                <a:ln/>
                <a:solidFill>
                  <a:schemeClr val="accent3"/>
                </a:solidFill>
              </a:rPr>
              <a:t>для учащегося, и нашли, таким образом, отклик и опорную точку в его переживании</a:t>
            </a:r>
            <a:r>
              <a:rPr lang="ru-RU" sz="3600" b="1" dirty="0">
                <a:ln/>
                <a:solidFill>
                  <a:schemeClr val="accent3"/>
                </a:solidFill>
              </a:rPr>
              <a:t>.</a:t>
            </a:r>
            <a:endParaRPr lang="ru-RU" sz="36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7133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5663" y="390387"/>
            <a:ext cx="10058399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"/>
            <a:r>
              <a:rPr lang="ru-RU" sz="3600" b="1" dirty="0" smtClean="0">
                <a:ln/>
                <a:solidFill>
                  <a:schemeClr val="accent3"/>
                </a:solidFill>
              </a:rPr>
              <a:t>        О речевой </a:t>
            </a:r>
            <a:r>
              <a:rPr lang="ru-RU" sz="3600" b="1" dirty="0">
                <a:ln/>
                <a:solidFill>
                  <a:schemeClr val="accent3"/>
                </a:solidFill>
              </a:rPr>
              <a:t>деятельности можно говорить только тогда, когда у человека есть потребность в устной или письменной форме передать кому-то свою мысль. Только создание собственного текста можно считать речевой деятельностью. Только создавая текст, ученик применяет и усваивает правила. </a:t>
            </a:r>
            <a:endParaRPr lang="ru-RU" sz="36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517" y="4857007"/>
            <a:ext cx="2582389" cy="1905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21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2165412" y="375442"/>
            <a:ext cx="8911687" cy="824680"/>
          </a:xfrm>
        </p:spPr>
        <p:txBody>
          <a:bodyPr/>
          <a:lstStyle/>
          <a:p>
            <a:pPr algn="ctr"/>
            <a:r>
              <a:rPr lang="ru-RU" altLang="ru-RU" dirty="0" smtClean="0"/>
              <a:t>Изложение с творческим заданием</a:t>
            </a:r>
          </a:p>
        </p:txBody>
      </p:sp>
      <p:sp>
        <p:nvSpPr>
          <p:cNvPr id="24579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24334E-395D-43D5-9D91-AE6BC69A8570}" type="slidenum">
              <a:rPr lang="ru-RU" altLang="ru-RU"/>
              <a:pPr eaLnBrk="1" hangingPunct="1"/>
              <a:t>13</a:t>
            </a:fld>
            <a:endParaRPr lang="ru-RU" altLang="ru-RU"/>
          </a:p>
        </p:txBody>
      </p:sp>
      <p:sp>
        <p:nvSpPr>
          <p:cNvPr id="4" name="TextBox 3"/>
          <p:cNvSpPr txBox="1"/>
          <p:nvPr/>
        </p:nvSpPr>
        <p:spPr>
          <a:xfrm flipH="1">
            <a:off x="1757547" y="970344"/>
            <a:ext cx="10319657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</a:rPr>
              <a:t>1 </a:t>
            </a:r>
            <a:r>
              <a:rPr lang="ru-RU" sz="3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</a:rPr>
              <a:t>стадия-вызов</a:t>
            </a:r>
            <a:endParaRPr lang="ru-RU" sz="3600" dirty="0">
              <a:solidFill>
                <a:schemeClr val="tx2">
                  <a:lumMod val="90000"/>
                  <a:lumOff val="10000"/>
                </a:schemeClr>
              </a:solidFill>
              <a:latin typeface="Arial" charset="0"/>
            </a:endParaRPr>
          </a:p>
          <a:p>
            <a:pPr>
              <a:defRPr/>
            </a:pPr>
            <a:r>
              <a:rPr lang="ru-RU" sz="2800" dirty="0">
                <a:solidFill>
                  <a:srgbClr val="002060"/>
                </a:solidFill>
                <a:latin typeface="Arial" charset="0"/>
              </a:rPr>
              <a:t>В названии текста содержится слово ЗАВЕЩАНИЕ.</a:t>
            </a:r>
          </a:p>
          <a:p>
            <a:pPr>
              <a:defRPr/>
            </a:pPr>
            <a:r>
              <a:rPr lang="ru-RU" sz="2800" dirty="0">
                <a:solidFill>
                  <a:srgbClr val="002060"/>
                </a:solidFill>
                <a:latin typeface="Arial" charset="0"/>
              </a:rPr>
              <a:t>Какие вопросы, связанные с этим словом, у вас возникают 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13661" y="2543862"/>
            <a:ext cx="72151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</a:rPr>
              <a:t>Кому, что  завещано</a:t>
            </a:r>
            <a:r>
              <a:rPr lang="ru-RU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</a:rPr>
              <a:t>? </a:t>
            </a:r>
            <a:r>
              <a:rPr lang="ru-R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</a:rPr>
              <a:t> В </a:t>
            </a:r>
            <a:r>
              <a:rPr lang="ru-RU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</a:rPr>
              <a:t>связи с чем</a:t>
            </a:r>
            <a:r>
              <a:rPr lang="ru-R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</a:rPr>
              <a:t>?</a:t>
            </a:r>
            <a:endParaRPr lang="ru-RU" sz="2400" dirty="0">
              <a:solidFill>
                <a:schemeClr val="tx2">
                  <a:lumMod val="90000"/>
                  <a:lumOff val="10000"/>
                </a:schemeClr>
              </a:solidFill>
              <a:latin typeface="Aria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28156" y="3203496"/>
            <a:ext cx="9984569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dirty="0">
                <a:solidFill>
                  <a:srgbClr val="002060"/>
                </a:solidFill>
              </a:rPr>
              <a:t>Текст называется «Завещание на века».</a:t>
            </a:r>
          </a:p>
          <a:p>
            <a:pPr eaLnBrk="1" hangingPunct="1"/>
            <a:r>
              <a:rPr lang="ru-RU" altLang="ru-RU" sz="2400" dirty="0">
                <a:solidFill>
                  <a:srgbClr val="002060"/>
                </a:solidFill>
              </a:rPr>
              <a:t>На какие вопросы теперь вы попытаетесь ответить? </a:t>
            </a:r>
          </a:p>
          <a:p>
            <a:pPr eaLnBrk="1" hangingPunct="1"/>
            <a:r>
              <a:rPr lang="ru-RU" altLang="ru-RU" sz="2400" dirty="0">
                <a:solidFill>
                  <a:srgbClr val="002060"/>
                </a:solidFill>
              </a:rPr>
              <a:t>Что еще остается неясным?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65018" y="4772384"/>
            <a:ext cx="1023653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/>
                <a:solidFill>
                  <a:schemeClr val="accent3"/>
                </a:solidFill>
              </a:rPr>
              <a:t>Прослушайте 1-ю часть текста. Подтвердились ли ваши версии? Предположите дальнейшее развитие действия. О каком же завещании идет речь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?</a:t>
            </a:r>
          </a:p>
          <a:p>
            <a:pPr algn="ctr"/>
            <a:r>
              <a:rPr lang="ru-RU" sz="2400" b="1" dirty="0" smtClean="0">
                <a:ln/>
                <a:solidFill>
                  <a:schemeClr val="accent3"/>
                </a:solidFill>
              </a:rPr>
              <a:t>(</a:t>
            </a:r>
            <a:r>
              <a:rPr lang="ru-RU" sz="2400" b="1" dirty="0">
                <a:ln/>
                <a:solidFill>
                  <a:schemeClr val="accent3"/>
                </a:solidFill>
              </a:rPr>
              <a:t>Словарная, орфографическая, 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пунктуационная работа)</a:t>
            </a:r>
            <a:endParaRPr lang="ru-RU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168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6295" y="449765"/>
            <a:ext cx="10248405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/>
                <a:solidFill>
                  <a:schemeClr val="accent3"/>
                </a:solidFill>
              </a:rPr>
              <a:t>На этапе рефлексии составляем кластер (Можно использовать на стадии вызова</a:t>
            </a:r>
            <a:r>
              <a:rPr lang="ru-RU" sz="3600" b="1" dirty="0" smtClean="0">
                <a:ln/>
                <a:solidFill>
                  <a:schemeClr val="accent3"/>
                </a:solidFill>
              </a:rPr>
              <a:t>)</a:t>
            </a:r>
          </a:p>
          <a:p>
            <a:pPr algn="ctr"/>
            <a:endParaRPr lang="ru-RU" sz="3600" b="1" dirty="0">
              <a:ln/>
              <a:solidFill>
                <a:schemeClr val="accent3"/>
              </a:solidFill>
            </a:endParaRPr>
          </a:p>
          <a:p>
            <a:pPr algn="ctr"/>
            <a:r>
              <a:rPr lang="ru-RU" sz="4000" b="1" dirty="0">
                <a:ln/>
                <a:solidFill>
                  <a:schemeClr val="accent3"/>
                </a:solidFill>
              </a:rPr>
              <a:t>Книга</a:t>
            </a:r>
          </a:p>
          <a:p>
            <a:pPr algn="ctr"/>
            <a:r>
              <a:rPr lang="ru-RU" sz="4000" b="1" dirty="0">
                <a:ln/>
                <a:solidFill>
                  <a:schemeClr val="accent3"/>
                </a:solidFill>
              </a:rPr>
              <a:t>Священная, древняя</a:t>
            </a:r>
          </a:p>
          <a:p>
            <a:pPr algn="ctr"/>
            <a:r>
              <a:rPr lang="ru-RU" sz="4000" b="1" dirty="0">
                <a:ln/>
                <a:solidFill>
                  <a:schemeClr val="accent3"/>
                </a:solidFill>
              </a:rPr>
              <a:t>Помогает, учит, наставляет</a:t>
            </a:r>
          </a:p>
          <a:p>
            <a:pPr algn="ctr"/>
            <a:r>
              <a:rPr lang="ru-RU" sz="4000" b="1" dirty="0">
                <a:ln/>
                <a:solidFill>
                  <a:schemeClr val="accent3"/>
                </a:solidFill>
              </a:rPr>
              <a:t>Чтение-лучшее учение</a:t>
            </a:r>
          </a:p>
          <a:p>
            <a:pPr algn="ctr"/>
            <a:r>
              <a:rPr lang="ru-RU" sz="4000" b="1" dirty="0">
                <a:ln/>
                <a:solidFill>
                  <a:schemeClr val="accent3"/>
                </a:solidFill>
              </a:rPr>
              <a:t>Мудрость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4" y="1876302"/>
            <a:ext cx="1846560" cy="2903948"/>
          </a:xfrm>
          <a:prstGeom prst="rect">
            <a:avLst/>
          </a:prstGeom>
        </p:spPr>
      </p:pic>
      <p:pic>
        <p:nvPicPr>
          <p:cNvPr id="4" name="Picture 2" descr="D:\школа картинки\книг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4705" y="4780250"/>
            <a:ext cx="2571750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464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68797" y="146704"/>
            <a:ext cx="110935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 </a:t>
            </a:r>
            <a:endParaRPr lang="ru-RU" sz="5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8797" y="1176913"/>
            <a:ext cx="10459061" cy="43396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800" b="1" dirty="0">
                <a:ln/>
                <a:solidFill>
                  <a:schemeClr val="accent3"/>
                </a:solidFill>
              </a:rPr>
              <a:t>Таким образом, учение только тогда станет для детей радостным и привлекательным, когда они сами будут учиться: проектировать, конструировать, исследовать, открывать, т.е. познавать мир в подлинном смысле этого слова. Познание через напряжение своих сил, умственных, физических, духовных. А это возможно только в процессе самостоятельной учебно-познавательной деятельности на основе современных педагогических технологий. </a:t>
            </a:r>
          </a:p>
          <a:p>
            <a:pPr algn="ctr"/>
            <a:r>
              <a:rPr lang="ru-RU" sz="2400" b="1" dirty="0">
                <a:ln/>
                <a:solidFill>
                  <a:schemeClr val="accent3"/>
                </a:solidFill>
              </a:rPr>
              <a:t> </a:t>
            </a:r>
          </a:p>
        </p:txBody>
      </p:sp>
      <p:pic>
        <p:nvPicPr>
          <p:cNvPr id="6" name="Picture 2" descr="http://klass-a.umi.ru/images/cms/data/000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4666698"/>
            <a:ext cx="2802302" cy="205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73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8186" y="2967335"/>
            <a:ext cx="8175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 Спасибо за внимание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979" y="541890"/>
            <a:ext cx="3752603" cy="2225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865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9403" y="173207"/>
            <a:ext cx="9357755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самая сложная проблема, с которой приходится работать всем педагогам. </a:t>
            </a:r>
            <a:endParaRPr lang="en-US" alt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Высшей учебной мотивацией ученика является интерес к предмету.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положительной мотивации школьников - проблема, которая остается актуальной до сих пор. </a:t>
            </a:r>
          </a:p>
          <a:p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Важнейшая задача учителя</a:t>
            </a:r>
            <a:r>
              <a:rPr lang="ru-RU" sz="32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в том, чтобы обучить детей способам овладения разными видами деятельности, не дать угаснуть интересу к ним.</a:t>
            </a:r>
          </a:p>
          <a:p>
            <a:endParaRPr lang="ru-RU" alt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http://www.angie.ru/wp-content/uploads/2010/11/1077.jpg"/>
          <p:cNvPicPr>
            <a:picLocks noChangeAspect="1" noChangeArrowheads="1"/>
          </p:cNvPicPr>
          <p:nvPr/>
        </p:nvPicPr>
        <p:blipFill>
          <a:blip r:embed="rId2" cstate="print"/>
          <a:srcRect l="13333" t="6792" r="21667"/>
          <a:stretch>
            <a:fillRect/>
          </a:stretch>
        </p:blipFill>
        <p:spPr bwMode="auto">
          <a:xfrm>
            <a:off x="10367158" y="1511633"/>
            <a:ext cx="1824842" cy="34938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8543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0" y="314325"/>
            <a:ext cx="7829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6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повышения учебной мотивации </a:t>
            </a:r>
            <a:endParaRPr lang="ru-RU" sz="3200" dirty="0">
              <a:solidFill>
                <a:schemeClr val="accent6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299249"/>
              </p:ext>
            </p:extLst>
          </p:nvPr>
        </p:nvGraphicFramePr>
        <p:xfrm>
          <a:off x="2971800" y="1456531"/>
          <a:ext cx="6248400" cy="3944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696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4599" y="157460"/>
            <a:ext cx="8696325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/>
            <a:r>
              <a:rPr lang="ru-RU" sz="32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Учебные мотивы: </a:t>
            </a:r>
            <a:endParaRPr lang="ru-RU" sz="32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47974" y="1503782"/>
            <a:ext cx="85439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8" descr="http://900igr.net/datai/pedagogika/SHkolnye-pravila/0010-031-Kak-ja-otvechaju-na-urok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52568" y="706874"/>
            <a:ext cx="2016224" cy="211703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18113" y="829857"/>
            <a:ext cx="9963397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endParaRPr lang="ru-RU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другими и для других;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познание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нового,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неизвестного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 учения для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дальнейшей жизни;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учения как возможность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похвала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значимых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лиц;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учеба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вынужденное поведение;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учебы как привычное функционирование;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учеба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 лидерства и престижа;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избежать неприятностей со стороны учителей, родителей, одноклассников. </a:t>
            </a:r>
          </a:p>
        </p:txBody>
      </p:sp>
    </p:spTree>
    <p:extLst>
      <p:ext uri="{BB962C8B-B14F-4D97-AF65-F5344CB8AC3E}">
        <p14:creationId xmlns:p14="http://schemas.microsoft.com/office/powerpoint/2010/main" val="223568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7544" y="342899"/>
            <a:ext cx="1008215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Лови ошибку.</a:t>
            </a:r>
          </a:p>
          <a:p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Мозговой штурм.</a:t>
            </a:r>
          </a:p>
          <a:p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Театрализация. </a:t>
            </a:r>
          </a:p>
          <a:p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Резюме.</a:t>
            </a:r>
          </a:p>
          <a:p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ситуации успеха.</a:t>
            </a:r>
          </a:p>
          <a:p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Освобождение от домашнего задания, зачёта и других форм контроля.</a:t>
            </a:r>
          </a:p>
          <a:p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– не отметка.</a:t>
            </a:r>
          </a:p>
          <a:p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доверия.</a:t>
            </a:r>
          </a:p>
          <a:p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жизненного опыта ребенка.</a:t>
            </a:r>
          </a:p>
        </p:txBody>
      </p:sp>
      <p:pic>
        <p:nvPicPr>
          <p:cNvPr id="5122" name="Picture 2" descr="http://klass-a.umi.ru/images/cms/data/000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090" y="164769"/>
            <a:ext cx="3565118" cy="2614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00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71895" y="935288"/>
            <a:ext cx="906087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9050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Ценным стимулирующим влиянием обладают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проблемно-поисковые методы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том случае, когда проблемные ситуации находятся в зоне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реальных учебных возможностей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школьников, т.е. доступны для самостоятельного разрешения.  В этом случае мотивом учебной деятельности учащихся является стремление решить поставленную задачу.</a:t>
            </a:r>
            <a:endParaRPr lang="ru-RU" sz="3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http://trinetnecbie.science/pic-mschool1.ucoz.ru/razrab/inja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0899" y="141240"/>
            <a:ext cx="2062348" cy="210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77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8317" y="224135"/>
            <a:ext cx="811422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По весеннему</a:t>
            </a:r>
          </a:p>
          <a:p>
            <a:pPr algn="ctr"/>
            <a:endParaRPr lang="ru-RU" sz="5400" b="1" cap="none" spc="0" dirty="0" smtClean="0">
              <a:ln/>
              <a:solidFill>
                <a:schemeClr val="accent3"/>
              </a:solidFill>
              <a:effectLst/>
            </a:endParaRPr>
          </a:p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              По-весеннему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8284" y="2299094"/>
            <a:ext cx="3771900" cy="345757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42573" y="3798607"/>
            <a:ext cx="799605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n/>
                <a:solidFill>
                  <a:schemeClr val="accent3"/>
                </a:solidFill>
              </a:rPr>
              <a:t>По </a:t>
            </a:r>
            <a:r>
              <a:rPr lang="ru-RU" sz="4400" b="1" dirty="0" smtClean="0">
                <a:ln/>
                <a:solidFill>
                  <a:schemeClr val="accent3"/>
                </a:solidFill>
              </a:rPr>
              <a:t>весеннему лесу  </a:t>
            </a:r>
            <a:endParaRPr lang="ru-RU" sz="4400" b="1" dirty="0">
              <a:ln/>
              <a:solidFill>
                <a:schemeClr val="accent3"/>
              </a:solidFill>
            </a:endParaRPr>
          </a:p>
          <a:p>
            <a:pPr algn="ctr"/>
            <a:endParaRPr lang="ru-RU" sz="4400" b="1" dirty="0">
              <a:ln/>
              <a:solidFill>
                <a:schemeClr val="accent3"/>
              </a:solidFill>
            </a:endParaRPr>
          </a:p>
          <a:p>
            <a:pPr algn="ctr"/>
            <a:r>
              <a:rPr lang="ru-RU" sz="4400" b="1" dirty="0">
                <a:ln/>
                <a:solidFill>
                  <a:schemeClr val="accent3"/>
                </a:solidFill>
              </a:rPr>
              <a:t>    </a:t>
            </a:r>
            <a:r>
              <a:rPr lang="ru-RU" sz="4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4400" b="1" dirty="0">
                <a:ln/>
                <a:solidFill>
                  <a:schemeClr val="accent3"/>
                </a:solidFill>
              </a:rPr>
              <a:t>О</a:t>
            </a:r>
            <a:r>
              <a:rPr lang="ru-RU" sz="4400" b="1" dirty="0" smtClean="0">
                <a:ln/>
                <a:solidFill>
                  <a:schemeClr val="accent3"/>
                </a:solidFill>
              </a:rPr>
              <a:t>деться   </a:t>
            </a:r>
            <a:r>
              <a:rPr lang="ru-RU" sz="4400" b="1" dirty="0">
                <a:ln/>
                <a:solidFill>
                  <a:schemeClr val="accent3"/>
                </a:solidFill>
              </a:rPr>
              <a:t>п</a:t>
            </a:r>
            <a:r>
              <a:rPr lang="ru-RU" sz="4400" b="1" dirty="0" smtClean="0">
                <a:ln/>
                <a:solidFill>
                  <a:schemeClr val="accent3"/>
                </a:solidFill>
              </a:rPr>
              <a:t>о-весеннему</a:t>
            </a:r>
            <a:endParaRPr lang="ru-RU" sz="44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66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9015" y="1209787"/>
            <a:ext cx="11647739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 Выполните морфемный разбор</a:t>
            </a:r>
          </a:p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слова</a:t>
            </a:r>
          </a:p>
          <a:p>
            <a:pPr algn="ctr"/>
            <a:endParaRPr lang="ru-RU" sz="54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СТЕКЛО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382" y="2268187"/>
            <a:ext cx="2646995" cy="4162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88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359707" y="402437"/>
            <a:ext cx="12551707" cy="535531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 «Четвертый лишний»</a:t>
            </a:r>
          </a:p>
          <a:p>
            <a:pPr algn="ctr"/>
            <a:r>
              <a:rPr lang="ru-RU" sz="3200" b="1" dirty="0">
                <a:ln/>
                <a:solidFill>
                  <a:schemeClr val="accent3"/>
                </a:solidFill>
              </a:rPr>
              <a:t>крик, кричать, квакать, кукарекать </a:t>
            </a:r>
            <a:endParaRPr lang="ru-RU" sz="32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ru-RU" sz="3200" b="1" dirty="0" smtClean="0">
                <a:ln/>
                <a:solidFill>
                  <a:schemeClr val="accent3"/>
                </a:solidFill>
              </a:rPr>
              <a:t>(</a:t>
            </a:r>
            <a:r>
              <a:rPr lang="ru-RU" sz="3200" b="1" dirty="0">
                <a:ln/>
                <a:solidFill>
                  <a:schemeClr val="accent3"/>
                </a:solidFill>
              </a:rPr>
              <a:t>имя существительное) </a:t>
            </a:r>
            <a:endParaRPr lang="ru-RU" sz="3200" b="1" dirty="0" smtClean="0">
              <a:ln/>
              <a:solidFill>
                <a:schemeClr val="accent3"/>
              </a:solidFill>
            </a:endParaRPr>
          </a:p>
          <a:p>
            <a:pPr algn="ctr"/>
            <a:endParaRPr lang="ru-RU" sz="3200" b="1" dirty="0">
              <a:ln/>
              <a:solidFill>
                <a:schemeClr val="accent3"/>
              </a:solidFill>
            </a:endParaRPr>
          </a:p>
          <a:p>
            <a:pPr algn="ctr"/>
            <a:r>
              <a:rPr lang="ru-RU" sz="3200" b="1" dirty="0">
                <a:ln/>
                <a:solidFill>
                  <a:schemeClr val="accent3"/>
                </a:solidFill>
              </a:rPr>
              <a:t>золото, ураган, молоко, болото </a:t>
            </a:r>
            <a:endParaRPr lang="ru-RU" sz="32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ru-RU" sz="3200" b="1" dirty="0" smtClean="0">
                <a:ln/>
                <a:solidFill>
                  <a:schemeClr val="accent3"/>
                </a:solidFill>
              </a:rPr>
              <a:t>(</a:t>
            </a:r>
            <a:r>
              <a:rPr lang="ru-RU" sz="3200" b="1" dirty="0">
                <a:ln/>
                <a:solidFill>
                  <a:schemeClr val="accent3"/>
                </a:solidFill>
              </a:rPr>
              <a:t>не содержит полногласных сочетаний) </a:t>
            </a:r>
            <a:endParaRPr lang="ru-RU" sz="3200" b="1" dirty="0" smtClean="0">
              <a:ln/>
              <a:solidFill>
                <a:schemeClr val="accent3"/>
              </a:solidFill>
            </a:endParaRPr>
          </a:p>
          <a:p>
            <a:pPr algn="ctr"/>
            <a:endParaRPr lang="ru-RU" sz="3200" b="1" dirty="0">
              <a:ln/>
              <a:solidFill>
                <a:schemeClr val="accent3"/>
              </a:solidFill>
            </a:endParaRPr>
          </a:p>
          <a:p>
            <a:pPr algn="ctr"/>
            <a:r>
              <a:rPr lang="ru-RU" sz="3200" b="1" dirty="0">
                <a:ln/>
                <a:solidFill>
                  <a:schemeClr val="accent3"/>
                </a:solidFill>
              </a:rPr>
              <a:t>лебедь, воробей, ворона, попугай </a:t>
            </a:r>
            <a:endParaRPr lang="ru-RU" sz="32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ru-RU" sz="3200" b="1" dirty="0" smtClean="0">
                <a:ln/>
                <a:solidFill>
                  <a:schemeClr val="accent3"/>
                </a:solidFill>
              </a:rPr>
              <a:t>(</a:t>
            </a:r>
            <a:r>
              <a:rPr lang="ru-RU" sz="3200" b="1" dirty="0">
                <a:ln/>
                <a:solidFill>
                  <a:schemeClr val="accent3"/>
                </a:solidFill>
              </a:rPr>
              <a:t>остальные мужского рода) </a:t>
            </a:r>
          </a:p>
          <a:p>
            <a:pPr algn="ctr"/>
            <a:endParaRPr lang="ru-RU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143" y="3366654"/>
            <a:ext cx="2174916" cy="349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7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174</TotalTime>
  <Words>565</Words>
  <Application>Microsoft Office PowerPoint</Application>
  <PresentationFormat>Произвольный</PresentationFormat>
  <Paragraphs>101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Изложение с творческим заданием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Иванова Ольга</cp:lastModifiedBy>
  <cp:revision>55</cp:revision>
  <dcterms:created xsi:type="dcterms:W3CDTF">2016-01-18T09:38:22Z</dcterms:created>
  <dcterms:modified xsi:type="dcterms:W3CDTF">2024-12-05T11:42:55Z</dcterms:modified>
</cp:coreProperties>
</file>