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6" r:id="rId4"/>
    <p:sldId id="275" r:id="rId5"/>
    <p:sldId id="276" r:id="rId6"/>
    <p:sldId id="277" r:id="rId7"/>
    <p:sldId id="272" r:id="rId8"/>
    <p:sldId id="269" r:id="rId9"/>
    <p:sldId id="264" r:id="rId10"/>
    <p:sldId id="268" r:id="rId11"/>
    <p:sldId id="280" r:id="rId12"/>
    <p:sldId id="267" r:id="rId13"/>
    <p:sldId id="281" r:id="rId14"/>
    <p:sldId id="282" r:id="rId15"/>
    <p:sldId id="270" r:id="rId16"/>
    <p:sldId id="273" r:id="rId17"/>
    <p:sldId id="274" r:id="rId18"/>
    <p:sldId id="26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46" d="100"/>
          <a:sy n="46" d="100"/>
        </p:scale>
        <p:origin x="-806" y="-2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1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5DB974-AF22-401D-A045-1BB594CB6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D3E887C-F356-43C0-A1DC-419837794F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16F5990-0601-4EEE-8A40-40AAB2365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8DA6-7E85-495A-A12A-D4B06A3F5AE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B5190A2-0A37-4D45-955D-6672ABC9B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A9D1166-9C97-4624-89D4-91A7C6F48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6ACF-2EEC-49E7-962B-31C4C9F0F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63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74AE49-0C73-442B-8987-A2E53CC79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D67160F-274F-4133-BAF5-A3771DE6C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AFA3E77-80BE-4411-933A-CECD7BA1B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8DA6-7E85-495A-A12A-D4B06A3F5AE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8464995-83AA-4144-B384-D3B931CDE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38EEADC-405A-4C4B-AC7A-17179121D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6ACF-2EEC-49E7-962B-31C4C9F0F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812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A5BEC87-52DF-4336-8A92-E9599666E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195EFDA-AF8F-4516-936C-24F9EA2DE3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03D6576-779D-425D-A270-1EFDB4B3D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8DA6-7E85-495A-A12A-D4B06A3F5AE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E9FEB9A-E65A-41E7-952E-8073C218D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09B3B7B-D3F6-4CBF-A5CE-A8803BC09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6ACF-2EEC-49E7-962B-31C4C9F0F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098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0C6E15-C8DE-444B-BF33-CCB21A424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2019DB2-89E3-47B0-B443-DDB5D88EB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42D3648-1634-4394-B23C-6E2A7547D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8DA6-7E85-495A-A12A-D4B06A3F5AE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058FACE-8C2D-4060-A13E-202330B78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A950F1C-5B37-4081-A6C1-E575DAE32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6ACF-2EEC-49E7-962B-31C4C9F0F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16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7FA916-B482-4D08-8324-9EA51E347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D82C990-59CB-4335-828B-F24B0DF72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72E69BE-7B16-409D-ACA6-65716549B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8DA6-7E85-495A-A12A-D4B06A3F5AE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4808283-356E-4EB5-9E86-741A45B06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683B1A9-0703-4557-B287-70451FB6E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6ACF-2EEC-49E7-962B-31C4C9F0F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575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E9428A-AEED-4823-B04B-5BE855CDC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2D6D4F3-292F-4E23-AE63-B2AA2C1023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263BFCD-1F79-43D7-A878-C78137FF9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61F9C86-6678-4691-A824-7A571982F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8DA6-7E85-495A-A12A-D4B06A3F5AE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6E982F6-CCB4-4BE9-821F-079B4EE7B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213866D-A0C0-4E99-AE0C-AC82FF7BE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6ACF-2EEC-49E7-962B-31C4C9F0F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273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24D993-80A7-439E-9EA0-BC77250C3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5BF31C9-65DB-4C26-A248-DD88EBCCD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6388F34-9527-44C9-BBE1-A6CF26B6A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8F6CF4C-4997-4D5A-AFD3-60ADF0F28E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F7B20B0-A6A2-4E66-9826-B726C7DF04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7C370853-0CEE-4382-B18A-322C1E9C5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8DA6-7E85-495A-A12A-D4B06A3F5AE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2B424CC-3AAD-42AB-8894-138AB20F4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182FB07-EBCD-4B85-B024-A6AF3C1AD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6ACF-2EEC-49E7-962B-31C4C9F0F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56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8474B3-605B-436B-ADE5-AB3DC98C5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E6B5140-CDDC-4802-B974-0DCF8F552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8DA6-7E85-495A-A12A-D4B06A3F5AE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0D72671-0BC0-42E7-A5B8-6DF4B8707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F2C3334-AE48-4E1F-8FA4-2BA8BEDF8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6ACF-2EEC-49E7-962B-31C4C9F0F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686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8ED1370-238D-45A9-8063-284DCF5E2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8DA6-7E85-495A-A12A-D4B06A3F5AE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E129452-B703-483D-A914-699A1097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B360CB2-1060-4071-8D56-6BC3EC3F2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6ACF-2EEC-49E7-962B-31C4C9F0F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352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6B8F64-AA7D-4C86-98CD-3C4520972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AE1932B-DA8F-4175-AABB-F4F6F5F36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691A63E-FEFB-4265-B516-0F172782B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35FD0DF-1205-46A5-8BD1-47CEDAA8A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8DA6-7E85-495A-A12A-D4B06A3F5AE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ECEFCA2-6DD9-4130-8B92-034EB71F0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13F726D-E8A0-443E-A0CE-B85270B0B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6ACF-2EEC-49E7-962B-31C4C9F0F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38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14DA1D-1B66-4F46-A541-97EB182BD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4528285-F070-4EE8-A1D8-73F5E8804A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A29C201-E8E7-495E-91B6-435A84B67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2EA624B-7F58-4BCA-9519-A6DBC0A11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8DA6-7E85-495A-A12A-D4B06A3F5AE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517F2C3-9533-4424-BEDE-D8B0796C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5AA0299-663F-4D9A-91E2-3C9B938E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6ACF-2EEC-49E7-962B-31C4C9F0F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64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AB2F9D-8CA7-4B8C-947E-31B57D49B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E51AD59-AEFC-4101-82B5-F0F022D19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5BCC082-5287-4D01-AC1F-EC0962E7A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A8DA6-7E85-495A-A12A-D4B06A3F5AE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FF8AB8C-2799-44E0-BC2A-A0BCC044D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2ED8F23-8D0E-4A43-B6FE-2099598EB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96ACF-2EEC-49E7-962B-31C4C9F0F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42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7EF442B-6D45-453E-9E85-65844039F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3D4CA0F-F16E-4E4B-9C91-373471DBF1A7}"/>
              </a:ext>
            </a:extLst>
          </p:cNvPr>
          <p:cNvSpPr/>
          <p:nvPr/>
        </p:nvSpPr>
        <p:spPr>
          <a:xfrm>
            <a:off x="-463463" y="499708"/>
            <a:ext cx="1427967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>
                <a:solidFill>
                  <a:srgbClr val="2C2D2E"/>
                </a:solidFill>
                <a:latin typeface="Arial" panose="020B0604020202020204" pitchFamily="34" charset="0"/>
              </a:rPr>
              <a:t>Муниципальный конкурс-фестиваль, </a:t>
            </a:r>
          </a:p>
          <a:p>
            <a:pPr algn="ctr"/>
            <a:r>
              <a:rPr lang="ru-RU" sz="4000" dirty="0">
                <a:solidFill>
                  <a:srgbClr val="2C2D2E"/>
                </a:solidFill>
                <a:latin typeface="Arial" panose="020B0604020202020204" pitchFamily="34" charset="0"/>
              </a:rPr>
              <a:t>посвященный 200-летию творчества </a:t>
            </a:r>
          </a:p>
          <a:p>
            <a:pPr algn="ctr"/>
            <a:r>
              <a:rPr lang="ru-RU" sz="4000" dirty="0">
                <a:solidFill>
                  <a:srgbClr val="2C2D2E"/>
                </a:solidFill>
                <a:latin typeface="Arial" panose="020B0604020202020204" pitchFamily="34" charset="0"/>
              </a:rPr>
              <a:t>Н. А. Некрасова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C811180-EBE3-41F4-A475-2A8AB7F7A1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12" y="2473147"/>
            <a:ext cx="6404975" cy="360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7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7EF442B-6D45-453E-9E85-65844039F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3D4CA0F-F16E-4E4B-9C91-373471DBF1A7}"/>
              </a:ext>
            </a:extLst>
          </p:cNvPr>
          <p:cNvSpPr/>
          <p:nvPr/>
        </p:nvSpPr>
        <p:spPr>
          <a:xfrm>
            <a:off x="-676405" y="1263796"/>
            <a:ext cx="142796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>
                <a:solidFill>
                  <a:srgbClr val="2C2D2E"/>
                </a:solidFill>
                <a:latin typeface="Arial" panose="020B0604020202020204" pitchFamily="34" charset="0"/>
              </a:rPr>
              <a:t> 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6487216-50A7-43C0-83A2-F29E71BCD269}"/>
              </a:ext>
            </a:extLst>
          </p:cNvPr>
          <p:cNvSpPr/>
          <p:nvPr/>
        </p:nvSpPr>
        <p:spPr>
          <a:xfrm>
            <a:off x="903511" y="587390"/>
            <a:ext cx="10384976" cy="57246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 сделать так, чтобы ученик захотел сделать то, </a:t>
            </a:r>
          </a:p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</a:t>
            </a:r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 мы ему предлагаем?</a:t>
            </a: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32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Проинформировать, оповестить, п</a:t>
            </a:r>
            <a:r>
              <a:rPr lang="ru-RU" sz="3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редложить, заинтересовать, подбодрить, убедить, поощрить, вдохновить, пригрозить…</a:t>
            </a: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680453C-DBE9-4C60-87E3-9C40865A17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76" y="1560653"/>
            <a:ext cx="1293905" cy="217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6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7EF442B-6D45-453E-9E85-65844039F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971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3D4CA0F-F16E-4E4B-9C91-373471DBF1A7}"/>
              </a:ext>
            </a:extLst>
          </p:cNvPr>
          <p:cNvSpPr/>
          <p:nvPr/>
        </p:nvSpPr>
        <p:spPr>
          <a:xfrm>
            <a:off x="-676405" y="1263796"/>
            <a:ext cx="142796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>
                <a:solidFill>
                  <a:srgbClr val="2C2D2E"/>
                </a:solidFill>
                <a:latin typeface="Arial" panose="020B0604020202020204" pitchFamily="34" charset="0"/>
              </a:rPr>
              <a:t> 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E243EAF-D03F-4A65-8CA1-12C0DD004A58}"/>
              </a:ext>
            </a:extLst>
          </p:cNvPr>
          <p:cNvSpPr/>
          <p:nvPr/>
        </p:nvSpPr>
        <p:spPr>
          <a:xfrm>
            <a:off x="5925125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219ABB8-1B83-41BE-B4AD-DAA46E4D72F5}"/>
              </a:ext>
            </a:extLst>
          </p:cNvPr>
          <p:cNvSpPr/>
          <p:nvPr/>
        </p:nvSpPr>
        <p:spPr>
          <a:xfrm>
            <a:off x="921465" y="675071"/>
            <a:ext cx="101871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«Инструменты» классного руководителя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5389" y="1000533"/>
            <a:ext cx="11338560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8" name="Рисунок 7" descr="https://ds04.infourok.ru/uploads/ex/0e2d/0000e504-cd9a400e/img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89" b="-1"/>
          <a:stretch/>
        </p:blipFill>
        <p:spPr bwMode="auto">
          <a:xfrm>
            <a:off x="1065553" y="1537855"/>
            <a:ext cx="9898934" cy="47675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4861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7EF442B-6D45-453E-9E85-65844039F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-28669"/>
            <a:ext cx="12192000" cy="683971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3D4CA0F-F16E-4E4B-9C91-373471DBF1A7}"/>
              </a:ext>
            </a:extLst>
          </p:cNvPr>
          <p:cNvSpPr/>
          <p:nvPr/>
        </p:nvSpPr>
        <p:spPr>
          <a:xfrm>
            <a:off x="-676405" y="1263796"/>
            <a:ext cx="142796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>
                <a:solidFill>
                  <a:srgbClr val="2C2D2E"/>
                </a:solidFill>
                <a:latin typeface="Arial" panose="020B0604020202020204" pitchFamily="34" charset="0"/>
              </a:rPr>
              <a:t> 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E243EAF-D03F-4A65-8CA1-12C0DD004A58}"/>
              </a:ext>
            </a:extLst>
          </p:cNvPr>
          <p:cNvSpPr/>
          <p:nvPr/>
        </p:nvSpPr>
        <p:spPr>
          <a:xfrm>
            <a:off x="5925125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219ABB8-1B83-41BE-B4AD-DAA46E4D72F5}"/>
              </a:ext>
            </a:extLst>
          </p:cNvPr>
          <p:cNvSpPr/>
          <p:nvPr/>
        </p:nvSpPr>
        <p:spPr>
          <a:xfrm>
            <a:off x="4350068" y="290351"/>
            <a:ext cx="349185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классный час</a:t>
            </a:r>
          </a:p>
          <a:p>
            <a:pPr algn="ctr"/>
            <a:endParaRPr lang="ru-RU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5389" y="1000533"/>
            <a:ext cx="11338560" cy="418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обсуждение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информации о конкурсе, 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выяснение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личного отношения каждого ученика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 участию в конкурсе через диалог - размышление « Зачем мне? Зачем нам?»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выявление интересов обучающихся к номинациям конкурса;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коллективное обсуждение возможности участия в различных номинациях, обмен идеями «Что? Где? Как?»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подведение итогов участия каждого и класса в целом, ответ на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вопрос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«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Зачем мне? Зачем нам?»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8" name="Рисунок 7" descr="https://www.2do2go.ru/uploads/e764e4f0ecb1a79de4fb780faf6e7b82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9" t="-9731" r="10383" b="49474"/>
          <a:stretch/>
        </p:blipFill>
        <p:spPr bwMode="auto">
          <a:xfrm>
            <a:off x="7099069" y="4238452"/>
            <a:ext cx="4581006" cy="2171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0543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7EF442B-6D45-453E-9E85-65844039F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971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3D4CA0F-F16E-4E4B-9C91-373471DBF1A7}"/>
              </a:ext>
            </a:extLst>
          </p:cNvPr>
          <p:cNvSpPr/>
          <p:nvPr/>
        </p:nvSpPr>
        <p:spPr>
          <a:xfrm>
            <a:off x="-676405" y="1263796"/>
            <a:ext cx="142796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>
                <a:solidFill>
                  <a:srgbClr val="2C2D2E"/>
                </a:solidFill>
                <a:latin typeface="Arial" panose="020B0604020202020204" pitchFamily="34" charset="0"/>
              </a:rPr>
              <a:t> 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E243EAF-D03F-4A65-8CA1-12C0DD004A58}"/>
              </a:ext>
            </a:extLst>
          </p:cNvPr>
          <p:cNvSpPr/>
          <p:nvPr/>
        </p:nvSpPr>
        <p:spPr>
          <a:xfrm>
            <a:off x="5925125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219ABB8-1B83-41BE-B4AD-DAA46E4D72F5}"/>
              </a:ext>
            </a:extLst>
          </p:cNvPr>
          <p:cNvSpPr/>
          <p:nvPr/>
        </p:nvSpPr>
        <p:spPr>
          <a:xfrm>
            <a:off x="5939547" y="290351"/>
            <a:ext cx="3129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5389" y="1000533"/>
            <a:ext cx="11338560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2757" y="1683797"/>
            <a:ext cx="11554689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беседа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;</a:t>
            </a:r>
            <a:endParaRPr lang="ru-RU" sz="3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мотивация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;</a:t>
            </a:r>
            <a:endParaRPr lang="ru-RU" sz="3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 консультация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;</a:t>
            </a:r>
            <a:endParaRPr lang="ru-RU" sz="3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   поддержка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ru-RU" sz="3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     напоминание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;</a:t>
            </a:r>
            <a:endParaRPr lang="ru-RU" sz="3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       поощрение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3600" dirty="0">
              <a:ea typeface="Calibri"/>
              <a:cs typeface="Times New Roman"/>
            </a:endParaRPr>
          </a:p>
        </p:txBody>
      </p:sp>
      <p:pic>
        <p:nvPicPr>
          <p:cNvPr id="8" name="Рисунок 7" descr="https://ds04.infourok.ru/uploads/ex/128b/0013fc32-ab7f098c/img1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4" t="6325" r="22564" b="22393"/>
          <a:stretch/>
        </p:blipFill>
        <p:spPr bwMode="auto">
          <a:xfrm>
            <a:off x="7486303" y="2696441"/>
            <a:ext cx="4069080" cy="35131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71847" y="317269"/>
            <a:ext cx="796082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>
              <a:lnSpc>
                <a:spcPct val="1150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        индивидуальная работа</a:t>
            </a:r>
          </a:p>
          <a:p>
            <a:pPr marL="457200" lvl="0">
              <a:lnSpc>
                <a:spcPct val="115000"/>
              </a:lnSpc>
            </a:pPr>
            <a:r>
              <a:rPr lang="ru-RU" sz="3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           </a:t>
            </a:r>
            <a:r>
              <a:rPr lang="ru-RU" sz="3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 обучающимися:</a:t>
            </a:r>
            <a:endParaRPr lang="ru-RU" sz="36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455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7EF442B-6D45-453E-9E85-65844039F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44483"/>
            <a:ext cx="12192000" cy="683971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3D4CA0F-F16E-4E4B-9C91-373471DBF1A7}"/>
              </a:ext>
            </a:extLst>
          </p:cNvPr>
          <p:cNvSpPr/>
          <p:nvPr/>
        </p:nvSpPr>
        <p:spPr>
          <a:xfrm>
            <a:off x="-676405" y="1263796"/>
            <a:ext cx="142796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>
                <a:solidFill>
                  <a:srgbClr val="2C2D2E"/>
                </a:solidFill>
                <a:latin typeface="Arial" panose="020B0604020202020204" pitchFamily="34" charset="0"/>
              </a:rPr>
              <a:t> 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E243EAF-D03F-4A65-8CA1-12C0DD004A58}"/>
              </a:ext>
            </a:extLst>
          </p:cNvPr>
          <p:cNvSpPr/>
          <p:nvPr/>
        </p:nvSpPr>
        <p:spPr>
          <a:xfrm>
            <a:off x="5925125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219ABB8-1B83-41BE-B4AD-DAA46E4D72F5}"/>
              </a:ext>
            </a:extLst>
          </p:cNvPr>
          <p:cNvSpPr/>
          <p:nvPr/>
        </p:nvSpPr>
        <p:spPr>
          <a:xfrm>
            <a:off x="5939547" y="290351"/>
            <a:ext cx="3129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5389" y="1000533"/>
            <a:ext cx="11338560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3949" y="1095295"/>
            <a:ext cx="6317673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информирование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;</a:t>
            </a:r>
            <a:endParaRPr lang="ru-RU" sz="3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3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обращение к опыту родителей;</a:t>
            </a:r>
            <a:endParaRPr lang="ru-RU" sz="3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3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поддержка инициативы;</a:t>
            </a:r>
            <a:endParaRPr lang="ru-RU" sz="3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3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оказание помощи;</a:t>
            </a:r>
            <a:endParaRPr lang="ru-RU" sz="3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ru-RU" sz="3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выражение благодарности.</a:t>
            </a:r>
            <a:endParaRPr lang="ru-RU" sz="3600" dirty="0">
              <a:ea typeface="Calibri"/>
              <a:cs typeface="Times New Roman"/>
            </a:endParaRPr>
          </a:p>
        </p:txBody>
      </p:sp>
      <p:pic>
        <p:nvPicPr>
          <p:cNvPr id="8" name="Рисунок 7" descr="https://ds05.infourok.ru/uploads/ex/124c/00169403-93055aad/img2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" r="19103"/>
          <a:stretch/>
        </p:blipFill>
        <p:spPr bwMode="auto">
          <a:xfrm>
            <a:off x="6018415" y="1438103"/>
            <a:ext cx="5543895" cy="47431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761359" y="365865"/>
            <a:ext cx="4669292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работа с родителями:</a:t>
            </a:r>
            <a:endParaRPr lang="ru-RU" sz="36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142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7EF442B-6D45-453E-9E85-65844039F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3D4CA0F-F16E-4E4B-9C91-373471DBF1A7}"/>
              </a:ext>
            </a:extLst>
          </p:cNvPr>
          <p:cNvSpPr/>
          <p:nvPr/>
        </p:nvSpPr>
        <p:spPr>
          <a:xfrm>
            <a:off x="-676405" y="1263796"/>
            <a:ext cx="142796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>
                <a:solidFill>
                  <a:srgbClr val="2C2D2E"/>
                </a:solidFill>
                <a:latin typeface="Arial" panose="020B0604020202020204" pitchFamily="34" charset="0"/>
              </a:rPr>
              <a:t> 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6569F54-353C-4A2A-BAFB-266E44DCAE97}"/>
              </a:ext>
            </a:extLst>
          </p:cNvPr>
          <p:cNvSpPr/>
          <p:nvPr/>
        </p:nvSpPr>
        <p:spPr>
          <a:xfrm>
            <a:off x="714192" y="289639"/>
            <a:ext cx="10596811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Родители</a:t>
            </a:r>
          </a:p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«Поощряйте и поддерживайте своих детей, потому что дети склонны соответствовать тому, что вы о них верите». Леди Берд Джонсон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137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7EF442B-6D45-453E-9E85-65844039F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"/>
            <a:ext cx="12192000" cy="683971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3D4CA0F-F16E-4E4B-9C91-373471DBF1A7}"/>
              </a:ext>
            </a:extLst>
          </p:cNvPr>
          <p:cNvSpPr/>
          <p:nvPr/>
        </p:nvSpPr>
        <p:spPr>
          <a:xfrm>
            <a:off x="-676405" y="1263796"/>
            <a:ext cx="142796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>
                <a:solidFill>
                  <a:srgbClr val="2C2D2E"/>
                </a:solidFill>
                <a:latin typeface="Arial" panose="020B0604020202020204" pitchFamily="34" charset="0"/>
              </a:rPr>
              <a:t> 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6569F54-353C-4A2A-BAFB-266E44DCAE97}"/>
              </a:ext>
            </a:extLst>
          </p:cNvPr>
          <p:cNvSpPr/>
          <p:nvPr/>
        </p:nvSpPr>
        <p:spPr>
          <a:xfrm>
            <a:off x="5533423" y="340466"/>
            <a:ext cx="498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46115AF-6B36-431C-862F-B10A5EA10DC4}"/>
              </a:ext>
            </a:extLst>
          </p:cNvPr>
          <p:cNvSpPr/>
          <p:nvPr/>
        </p:nvSpPr>
        <p:spPr>
          <a:xfrm>
            <a:off x="947803" y="18288"/>
            <a:ext cx="9670093" cy="58477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Финал пути</a:t>
            </a:r>
          </a:p>
          <a:p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Выставка книг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«Жизнь и творчество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Н.А.Некрасова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».</a:t>
            </a:r>
          </a:p>
          <a:p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Викторина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«Что я знаю о Некрасове?»</a:t>
            </a:r>
          </a:p>
          <a:p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Конкурсы: 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рисунков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отографий 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чтецов.</a:t>
            </a:r>
          </a:p>
          <a:p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Выставка рисунков/фотографий.</a:t>
            </a:r>
          </a:p>
          <a:p>
            <a:r>
              <a:rPr lang="ru-RU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Подбери стихотворные строки к рисунку/фотографии.</a:t>
            </a:r>
          </a:p>
          <a:p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Просмотр аудиозаписей чтецов стихотворений: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«Две звезды и пожелание». 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Конкурс зрительских симпатий.</a:t>
            </a:r>
          </a:p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Новые знания, впечатления, открытия…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747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7EF442B-6D45-453E-9E85-65844039F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3D4CA0F-F16E-4E4B-9C91-373471DBF1A7}"/>
              </a:ext>
            </a:extLst>
          </p:cNvPr>
          <p:cNvSpPr/>
          <p:nvPr/>
        </p:nvSpPr>
        <p:spPr>
          <a:xfrm>
            <a:off x="-676405" y="1263796"/>
            <a:ext cx="142796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>
                <a:solidFill>
                  <a:srgbClr val="2C2D2E"/>
                </a:solidFill>
                <a:latin typeface="Arial" panose="020B0604020202020204" pitchFamily="34" charset="0"/>
              </a:rPr>
              <a:t> 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6569F54-353C-4A2A-BAFB-266E44DCAE97}"/>
              </a:ext>
            </a:extLst>
          </p:cNvPr>
          <p:cNvSpPr/>
          <p:nvPr/>
        </p:nvSpPr>
        <p:spPr>
          <a:xfrm>
            <a:off x="5533423" y="340466"/>
            <a:ext cx="498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A4CE512-C22C-4711-A05E-866E501A209D}"/>
              </a:ext>
            </a:extLst>
          </p:cNvPr>
          <p:cNvSpPr/>
          <p:nvPr/>
        </p:nvSpPr>
        <p:spPr>
          <a:xfrm>
            <a:off x="2654916" y="503556"/>
            <a:ext cx="60053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Наши впечатления</a:t>
            </a:r>
          </a:p>
        </p:txBody>
      </p:sp>
    </p:spTree>
    <p:extLst>
      <p:ext uri="{BB962C8B-B14F-4D97-AF65-F5344CB8AC3E}">
        <p14:creationId xmlns:p14="http://schemas.microsoft.com/office/powerpoint/2010/main" val="301836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EEC6D4C-9ACC-4E34-886C-2C2FA2D55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2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91E16FA-32C0-4F59-AC80-B50651A56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FDF17AC4-550C-4009-9B82-8DD11FE981AE}"/>
              </a:ext>
            </a:extLst>
          </p:cNvPr>
          <p:cNvSpPr/>
          <p:nvPr/>
        </p:nvSpPr>
        <p:spPr>
          <a:xfrm>
            <a:off x="563671" y="9144"/>
            <a:ext cx="11073008" cy="57246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Апрель 2021 г.- районное МО учителей русского языка и литературы</a:t>
            </a:r>
          </a:p>
          <a:p>
            <a:pPr algn="ctr"/>
            <a:endParaRPr lang="ru-RU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Методические рекомендации от местного (Борисоглебского) отделения АССУЛ</a:t>
            </a:r>
          </a:p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осуществлению образовательных мероприятий с целью ознакомления участников образовательного процесса с творчеством</a:t>
            </a:r>
          </a:p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поэта-гражданина, редактора журнала «Современник» -</a:t>
            </a:r>
          </a:p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Николая Алексеевича Некрасова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485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7EF442B-6D45-453E-9E85-65844039F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3D4CA0F-F16E-4E4B-9C91-373471DBF1A7}"/>
              </a:ext>
            </a:extLst>
          </p:cNvPr>
          <p:cNvSpPr/>
          <p:nvPr/>
        </p:nvSpPr>
        <p:spPr>
          <a:xfrm>
            <a:off x="-676405" y="1263796"/>
            <a:ext cx="142796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>
                <a:solidFill>
                  <a:srgbClr val="2C2D2E"/>
                </a:solidFill>
                <a:latin typeface="Arial" panose="020B0604020202020204" pitchFamily="34" charset="0"/>
              </a:rPr>
              <a:t> 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9B17611-73F7-4778-962A-8226C0683A36}"/>
              </a:ext>
            </a:extLst>
          </p:cNvPr>
          <p:cNvSpPr/>
          <p:nvPr/>
        </p:nvSpPr>
        <p:spPr>
          <a:xfrm>
            <a:off x="453750" y="311818"/>
            <a:ext cx="11284499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Социальные партнеры школы</a:t>
            </a:r>
          </a:p>
          <a:p>
            <a:pPr algn="ctr"/>
            <a:r>
              <a:rPr lang="ru-RU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Козинская и Высоковская библиотеки</a:t>
            </a:r>
          </a:p>
          <a:p>
            <a:pPr algn="ctr"/>
            <a:r>
              <a: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«Читаем </a:t>
            </a:r>
            <a:r>
              <a:rPr lang="ru-RU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Некрасова вместе»: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ru-RU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  <a:r>
              <a: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икторина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ru-RU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загадки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ru-RU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</a:t>
            </a:r>
            <a:r>
              <a: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онкурсы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ru-RU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творческие задания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endParaRPr lang="ru-RU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Организаторы: Воронина О. А., Яблокова М.А.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C6891C3-260D-4463-8776-481A0C70B9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532" y="2458606"/>
            <a:ext cx="1929616" cy="275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9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7EF442B-6D45-453E-9E85-65844039F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3D4CA0F-F16E-4E4B-9C91-373471DBF1A7}"/>
              </a:ext>
            </a:extLst>
          </p:cNvPr>
          <p:cNvSpPr/>
          <p:nvPr/>
        </p:nvSpPr>
        <p:spPr>
          <a:xfrm>
            <a:off x="-676405" y="1263796"/>
            <a:ext cx="142796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2C2D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ru-RU" sz="4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370AAC2-D14F-4770-84C0-1ABEDE48C0B1}"/>
              </a:ext>
            </a:extLst>
          </p:cNvPr>
          <p:cNvSpPr/>
          <p:nvPr/>
        </p:nvSpPr>
        <p:spPr>
          <a:xfrm>
            <a:off x="5676475" y="693013"/>
            <a:ext cx="3417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9D3EF15-83FF-48EA-AB77-C0327296FE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1506295"/>
            <a:ext cx="5155764" cy="357034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82070A4-8E3C-4731-BF53-F360009D5355}"/>
              </a:ext>
            </a:extLst>
          </p:cNvPr>
          <p:cNvSpPr/>
          <p:nvPr/>
        </p:nvSpPr>
        <p:spPr>
          <a:xfrm>
            <a:off x="571968" y="516740"/>
            <a:ext cx="10550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Виртуальная экскурсия в </a:t>
            </a:r>
            <a:r>
              <a:rPr lang="ru-RU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Карабиху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E6074F2-2677-48E7-A520-DC73FB09FD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243" y="2010853"/>
            <a:ext cx="5031286" cy="398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0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7EF442B-6D45-453E-9E85-65844039F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"/>
            <a:ext cx="12192000" cy="683971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3D4CA0F-F16E-4E4B-9C91-373471DBF1A7}"/>
              </a:ext>
            </a:extLst>
          </p:cNvPr>
          <p:cNvSpPr/>
          <p:nvPr/>
        </p:nvSpPr>
        <p:spPr>
          <a:xfrm>
            <a:off x="-676405" y="1263796"/>
            <a:ext cx="142796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>
                <a:solidFill>
                  <a:srgbClr val="2C2D2E"/>
                </a:solidFill>
                <a:latin typeface="Arial" panose="020B0604020202020204" pitchFamily="34" charset="0"/>
              </a:rPr>
              <a:t> 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E243EAF-D03F-4A65-8CA1-12C0DD004A58}"/>
              </a:ext>
            </a:extLst>
          </p:cNvPr>
          <p:cNvSpPr/>
          <p:nvPr/>
        </p:nvSpPr>
        <p:spPr>
          <a:xfrm>
            <a:off x="5925125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219ABB8-1B83-41BE-B4AD-DAA46E4D72F5}"/>
              </a:ext>
            </a:extLst>
          </p:cNvPr>
          <p:cNvSpPr/>
          <p:nvPr/>
        </p:nvSpPr>
        <p:spPr>
          <a:xfrm>
            <a:off x="5875427" y="675072"/>
            <a:ext cx="4411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8C7813C-54CA-4380-B71B-9CDD1985E2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20" y="1269051"/>
            <a:ext cx="4233187" cy="410239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51F7809-174A-457D-825D-4088CA0FD0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97"/>
          <a:stretch/>
        </p:blipFill>
        <p:spPr>
          <a:xfrm>
            <a:off x="6095999" y="2033237"/>
            <a:ext cx="5329607" cy="422473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271EEFBF-CB0E-4664-858B-D246252BA86E}"/>
              </a:ext>
            </a:extLst>
          </p:cNvPr>
          <p:cNvSpPr/>
          <p:nvPr/>
        </p:nvSpPr>
        <p:spPr>
          <a:xfrm>
            <a:off x="2664378" y="411483"/>
            <a:ext cx="5961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Знаете ли вы, что…</a:t>
            </a:r>
          </a:p>
        </p:txBody>
      </p:sp>
    </p:spTree>
    <p:extLst>
      <p:ext uri="{BB962C8B-B14F-4D97-AF65-F5344CB8AC3E}">
        <p14:creationId xmlns:p14="http://schemas.microsoft.com/office/powerpoint/2010/main" val="332068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7EF442B-6D45-453E-9E85-65844039F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24"/>
            <a:ext cx="12192000" cy="683971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3D4CA0F-F16E-4E4B-9C91-373471DBF1A7}"/>
              </a:ext>
            </a:extLst>
          </p:cNvPr>
          <p:cNvSpPr/>
          <p:nvPr/>
        </p:nvSpPr>
        <p:spPr>
          <a:xfrm>
            <a:off x="-676405" y="1263796"/>
            <a:ext cx="142796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>
                <a:solidFill>
                  <a:srgbClr val="2C2D2E"/>
                </a:solidFill>
                <a:latin typeface="Arial" panose="020B0604020202020204" pitchFamily="34" charset="0"/>
              </a:rPr>
              <a:t> 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E243EAF-D03F-4A65-8CA1-12C0DD004A58}"/>
              </a:ext>
            </a:extLst>
          </p:cNvPr>
          <p:cNvSpPr/>
          <p:nvPr/>
        </p:nvSpPr>
        <p:spPr>
          <a:xfrm>
            <a:off x="5925125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219ABB8-1B83-41BE-B4AD-DAA46E4D72F5}"/>
              </a:ext>
            </a:extLst>
          </p:cNvPr>
          <p:cNvSpPr/>
          <p:nvPr/>
        </p:nvSpPr>
        <p:spPr>
          <a:xfrm>
            <a:off x="5875427" y="675072"/>
            <a:ext cx="4411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E7B8A37-34C8-406A-B2A4-E2C66F9FDD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2"/>
          <a:stretch/>
        </p:blipFill>
        <p:spPr>
          <a:xfrm>
            <a:off x="6096000" y="1940532"/>
            <a:ext cx="5397998" cy="430110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3C51045-472E-4BD5-B25B-614FA3C3BA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0"/>
          <a:stretch/>
        </p:blipFill>
        <p:spPr>
          <a:xfrm>
            <a:off x="635071" y="816782"/>
            <a:ext cx="5397998" cy="430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4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7EF442B-6D45-453E-9E85-65844039F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3D4CA0F-F16E-4E4B-9C91-373471DBF1A7}"/>
              </a:ext>
            </a:extLst>
          </p:cNvPr>
          <p:cNvSpPr/>
          <p:nvPr/>
        </p:nvSpPr>
        <p:spPr>
          <a:xfrm>
            <a:off x="-676405" y="1263796"/>
            <a:ext cx="142796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2C2D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ru-RU" sz="4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370AAC2-D14F-4770-84C0-1ABEDE48C0B1}"/>
              </a:ext>
            </a:extLst>
          </p:cNvPr>
          <p:cNvSpPr/>
          <p:nvPr/>
        </p:nvSpPr>
        <p:spPr>
          <a:xfrm>
            <a:off x="1007055" y="693013"/>
            <a:ext cx="9680600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 Дорогу осилит идущий…»</a:t>
            </a:r>
          </a:p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Коллектив единомышленников:</a:t>
            </a:r>
          </a:p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читель-предметник</a:t>
            </a:r>
          </a:p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классный руководитель</a:t>
            </a:r>
          </a:p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родитель</a:t>
            </a:r>
          </a:p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администрация.</a:t>
            </a: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992C955-36E9-43D4-A339-4E5A8C7AA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013" y="4886319"/>
            <a:ext cx="2192828" cy="127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1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7EF442B-6D45-453E-9E85-65844039F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971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3D4CA0F-F16E-4E4B-9C91-373471DBF1A7}"/>
              </a:ext>
            </a:extLst>
          </p:cNvPr>
          <p:cNvSpPr/>
          <p:nvPr/>
        </p:nvSpPr>
        <p:spPr>
          <a:xfrm>
            <a:off x="-676405" y="1263796"/>
            <a:ext cx="142796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>
                <a:solidFill>
                  <a:srgbClr val="2C2D2E"/>
                </a:solidFill>
                <a:latin typeface="Arial" panose="020B0604020202020204" pitchFamily="34" charset="0"/>
              </a:rPr>
              <a:t> 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2EC94AD-B038-4925-914C-A9B4D9ED0FAE}"/>
              </a:ext>
            </a:extLst>
          </p:cNvPr>
          <p:cNvSpPr/>
          <p:nvPr/>
        </p:nvSpPr>
        <p:spPr>
          <a:xfrm>
            <a:off x="739036" y="462129"/>
            <a:ext cx="11248372" cy="53553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Учитель литературы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информирование участников образовательного процесса;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заимодействие с классными руководителями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мотивация;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</a:t>
            </a:r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ворческое воплощение;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документальное сопровождение;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</a:t>
            </a:r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одведение итогов: поощрение, оценивание, награждение .</a:t>
            </a:r>
          </a:p>
        </p:txBody>
      </p:sp>
    </p:spTree>
    <p:extLst>
      <p:ext uri="{BB962C8B-B14F-4D97-AF65-F5344CB8AC3E}">
        <p14:creationId xmlns:p14="http://schemas.microsoft.com/office/powerpoint/2010/main" val="205713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7EF442B-6D45-453E-9E85-65844039F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3D4CA0F-F16E-4E4B-9C91-373471DBF1A7}"/>
              </a:ext>
            </a:extLst>
          </p:cNvPr>
          <p:cNvSpPr/>
          <p:nvPr/>
        </p:nvSpPr>
        <p:spPr>
          <a:xfrm>
            <a:off x="-676405" y="1263796"/>
            <a:ext cx="142796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>
                <a:solidFill>
                  <a:srgbClr val="2C2D2E"/>
                </a:solidFill>
                <a:latin typeface="Arial" panose="020B0604020202020204" pitchFamily="34" charset="0"/>
              </a:rPr>
              <a:t> 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1129C5C-8727-4D17-BDC6-B74B087FFAE8}"/>
              </a:ext>
            </a:extLst>
          </p:cNvPr>
          <p:cNvSpPr/>
          <p:nvPr/>
        </p:nvSpPr>
        <p:spPr>
          <a:xfrm>
            <a:off x="665967" y="780655"/>
            <a:ext cx="10695140" cy="59400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Классный руководитель… Как часто в школе, в процессе нашей педагогической деятельности, мы слышим эти слова. Их произносят дети, родители, администрация. Это, без преувеличения, первый, самый близкий человек для наших ребят в школе.</a:t>
            </a:r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ru-RU" sz="24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«Классный» - значит лучший, удивительный, прекрасный; значит надёжный, понимающий; значит образец во всём!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ru-RU" sz="24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в то же время - «руководитель»! Именно он – тот магнит, который притягивает к себе детей, вдохновляет их на яркие, интересные дела, воодушевляет, подсказывает, зовёт за собой!</a:t>
            </a:r>
          </a:p>
          <a:p>
            <a:pPr algn="ctr"/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1,4 классы Доценко О.В.</a:t>
            </a:r>
          </a:p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2,3 классы Бухалова Т.Ю.</a:t>
            </a:r>
          </a:p>
          <a:p>
            <a:pPr algn="ctr"/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 класс Малинина Н.Ю.</a:t>
            </a:r>
          </a:p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класс Малинин А.В.</a:t>
            </a:r>
          </a:p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 класс Бухалова Е.В.</a:t>
            </a:r>
          </a:p>
          <a:p>
            <a:pPr algn="ctr"/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7,9 классы Долинина Е.И.</a:t>
            </a:r>
          </a:p>
          <a:p>
            <a:pPr algn="just"/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719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528</Words>
  <Application>Microsoft Office PowerPoint</Application>
  <PresentationFormat>Произвольный</PresentationFormat>
  <Paragraphs>114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Иванова Ольга</cp:lastModifiedBy>
  <cp:revision>20</cp:revision>
  <dcterms:created xsi:type="dcterms:W3CDTF">2021-11-29T18:41:06Z</dcterms:created>
  <dcterms:modified xsi:type="dcterms:W3CDTF">2024-12-05T11:42:11Z</dcterms:modified>
</cp:coreProperties>
</file>